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46" r:id="rId1"/>
  </p:sldMasterIdLst>
  <p:notesMasterIdLst>
    <p:notesMasterId r:id="rId20"/>
  </p:notesMasterIdLst>
  <p:handoutMasterIdLst>
    <p:handoutMasterId r:id="rId21"/>
  </p:handoutMasterIdLst>
  <p:sldIdLst>
    <p:sldId id="368" r:id="rId2"/>
    <p:sldId id="363" r:id="rId3"/>
    <p:sldId id="390" r:id="rId4"/>
    <p:sldId id="383" r:id="rId5"/>
    <p:sldId id="384" r:id="rId6"/>
    <p:sldId id="372" r:id="rId7"/>
    <p:sldId id="356" r:id="rId8"/>
    <p:sldId id="354" r:id="rId9"/>
    <p:sldId id="388" r:id="rId10"/>
    <p:sldId id="361" r:id="rId11"/>
    <p:sldId id="362" r:id="rId12"/>
    <p:sldId id="391" r:id="rId13"/>
    <p:sldId id="364" r:id="rId14"/>
    <p:sldId id="366" r:id="rId15"/>
    <p:sldId id="392" r:id="rId16"/>
    <p:sldId id="393" r:id="rId17"/>
    <p:sldId id="394" r:id="rId18"/>
    <p:sldId id="395" r:id="rId19"/>
  </p:sldIdLst>
  <p:sldSz cx="9144000" cy="6858000" type="screen4x3"/>
  <p:notesSz cx="6867525" cy="99949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I0i3xUB3xXSWJCw0OaGEng==" hashData="hai9RMwgSTnnNvNjgq7TCUB9gGc="/>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77777"/>
    <a:srgbClr val="EB0779"/>
    <a:srgbClr val="DDDDDD"/>
    <a:srgbClr val="008000"/>
    <a:srgbClr val="0033CC"/>
    <a:srgbClr val="6699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0" autoAdjust="0"/>
  </p:normalViewPr>
  <p:slideViewPr>
    <p:cSldViewPr>
      <p:cViewPr varScale="1">
        <p:scale>
          <a:sx n="85" d="100"/>
          <a:sy n="85" d="100"/>
        </p:scale>
        <p:origin x="-1541" y="-82"/>
      </p:cViewPr>
      <p:guideLst>
        <p:guide orient="horz" pos="4319"/>
        <p:guide orient="horz" pos="576"/>
        <p:guide pos="144"/>
        <p:guide pos="5712"/>
        <p:guide pos="2976"/>
        <p:guide pos="1440"/>
        <p:guide pos="4272"/>
        <p:guide pos="2880"/>
        <p:guide pos="48"/>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p:scale>
          <a:sx n="125" d="100"/>
          <a:sy n="125" d="100"/>
        </p:scale>
        <p:origin x="-306" y="-60"/>
      </p:cViewPr>
      <p:guideLst>
        <p:guide orient="horz" pos="2916"/>
        <p:guide pos="22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563" cy="498475"/>
          </a:xfrm>
          <a:prstGeom prst="rect">
            <a:avLst/>
          </a:prstGeom>
          <a:noFill/>
          <a:ln w="9525">
            <a:noFill/>
            <a:miter lim="800000"/>
            <a:headEnd/>
            <a:tailEnd/>
          </a:ln>
          <a:effectLst/>
        </p:spPr>
        <p:txBody>
          <a:bodyPr vert="horz" wrap="square" lIns="19670" tIns="0" rIns="19670" bIns="0" numCol="1" anchor="t" anchorCtr="0" compatLnSpc="1">
            <a:prstTxWarp prst="textNoShape">
              <a:avLst/>
            </a:prstTxWarp>
          </a:bodyPr>
          <a:lstStyle>
            <a:lvl1pPr defTabSz="787018" eaLnBrk="0" hangingPunct="0">
              <a:defRPr sz="1000" i="1">
                <a:latin typeface="Times New Roman" pitchFamily="18" charset="0"/>
              </a:defRPr>
            </a:lvl1pPr>
          </a:lstStyle>
          <a:p>
            <a:pPr>
              <a:defRPr/>
            </a:pPr>
            <a:endParaRPr lang="de-DE"/>
          </a:p>
        </p:txBody>
      </p:sp>
      <p:sp>
        <p:nvSpPr>
          <p:cNvPr id="3075" name="Rectangle 3"/>
          <p:cNvSpPr>
            <a:spLocks noGrp="1" noChangeArrowheads="1"/>
          </p:cNvSpPr>
          <p:nvPr>
            <p:ph type="dt" sz="quarter" idx="1"/>
          </p:nvPr>
        </p:nvSpPr>
        <p:spPr bwMode="auto">
          <a:xfrm>
            <a:off x="3890963" y="0"/>
            <a:ext cx="2976562" cy="498475"/>
          </a:xfrm>
          <a:prstGeom prst="rect">
            <a:avLst/>
          </a:prstGeom>
          <a:noFill/>
          <a:ln w="9525">
            <a:noFill/>
            <a:miter lim="800000"/>
            <a:headEnd/>
            <a:tailEnd/>
          </a:ln>
          <a:effectLst/>
        </p:spPr>
        <p:txBody>
          <a:bodyPr vert="horz" wrap="square" lIns="19670" tIns="0" rIns="19670" bIns="0" numCol="1" anchor="t" anchorCtr="0" compatLnSpc="1">
            <a:prstTxWarp prst="textNoShape">
              <a:avLst/>
            </a:prstTxWarp>
          </a:bodyPr>
          <a:lstStyle>
            <a:lvl1pPr algn="r" defTabSz="787018" eaLnBrk="0" hangingPunct="0">
              <a:defRPr sz="1000" i="1">
                <a:latin typeface="Times New Roman" pitchFamily="18" charset="0"/>
              </a:defRPr>
            </a:lvl1pPr>
          </a:lstStyle>
          <a:p>
            <a:pPr>
              <a:defRPr/>
            </a:pPr>
            <a:endParaRPr lang="de-DE"/>
          </a:p>
        </p:txBody>
      </p:sp>
      <p:sp>
        <p:nvSpPr>
          <p:cNvPr id="3076" name="Rectangle 4"/>
          <p:cNvSpPr>
            <a:spLocks noGrp="1" noChangeArrowheads="1"/>
          </p:cNvSpPr>
          <p:nvPr>
            <p:ph type="ftr" sz="quarter" idx="2"/>
          </p:nvPr>
        </p:nvSpPr>
        <p:spPr bwMode="auto">
          <a:xfrm>
            <a:off x="0" y="9496425"/>
            <a:ext cx="2976563" cy="498475"/>
          </a:xfrm>
          <a:prstGeom prst="rect">
            <a:avLst/>
          </a:prstGeom>
          <a:noFill/>
          <a:ln w="9525">
            <a:noFill/>
            <a:miter lim="800000"/>
            <a:headEnd/>
            <a:tailEnd/>
          </a:ln>
          <a:effectLst/>
        </p:spPr>
        <p:txBody>
          <a:bodyPr vert="horz" wrap="square" lIns="19670" tIns="0" rIns="19670" bIns="0" numCol="1" anchor="b" anchorCtr="0" compatLnSpc="1">
            <a:prstTxWarp prst="textNoShape">
              <a:avLst/>
            </a:prstTxWarp>
          </a:bodyPr>
          <a:lstStyle>
            <a:lvl1pPr defTabSz="787018" eaLnBrk="0" hangingPunct="0">
              <a:defRPr sz="1000" i="1">
                <a:latin typeface="Times New Roman" pitchFamily="18" charset="0"/>
              </a:defRPr>
            </a:lvl1pPr>
          </a:lstStyle>
          <a:p>
            <a:pPr>
              <a:defRPr/>
            </a:pPr>
            <a:endParaRPr lang="de-DE"/>
          </a:p>
        </p:txBody>
      </p:sp>
      <p:sp>
        <p:nvSpPr>
          <p:cNvPr id="3077" name="Rectangle 5"/>
          <p:cNvSpPr>
            <a:spLocks noGrp="1" noChangeArrowheads="1"/>
          </p:cNvSpPr>
          <p:nvPr>
            <p:ph type="sldNum" sz="quarter" idx="3"/>
          </p:nvPr>
        </p:nvSpPr>
        <p:spPr bwMode="auto">
          <a:xfrm>
            <a:off x="3890963" y="9496425"/>
            <a:ext cx="2976562" cy="498475"/>
          </a:xfrm>
          <a:prstGeom prst="rect">
            <a:avLst/>
          </a:prstGeom>
          <a:noFill/>
          <a:ln w="9525">
            <a:noFill/>
            <a:miter lim="800000"/>
            <a:headEnd/>
            <a:tailEnd/>
          </a:ln>
          <a:effectLst/>
        </p:spPr>
        <p:txBody>
          <a:bodyPr vert="horz" wrap="square" lIns="19670" tIns="0" rIns="19670" bIns="0" numCol="1" anchor="b" anchorCtr="0" compatLnSpc="1">
            <a:prstTxWarp prst="textNoShape">
              <a:avLst/>
            </a:prstTxWarp>
          </a:bodyPr>
          <a:lstStyle>
            <a:lvl1pPr algn="r" defTabSz="787018" eaLnBrk="0" hangingPunct="0">
              <a:defRPr sz="1000" i="1">
                <a:latin typeface="Times New Roman" pitchFamily="18" charset="0"/>
              </a:defRPr>
            </a:lvl1pPr>
          </a:lstStyle>
          <a:p>
            <a:pPr>
              <a:defRPr/>
            </a:pPr>
            <a:fld id="{9B1E96C4-DAB4-4005-97A3-FDEA9580CBC4}" type="slidenum">
              <a:rPr lang="de-DE"/>
              <a:pPr>
                <a:defRPr/>
              </a:pPr>
              <a:t>‹Nr.›</a:t>
            </a:fld>
            <a:endParaRPr lang="de-DE"/>
          </a:p>
        </p:txBody>
      </p:sp>
    </p:spTree>
    <p:extLst>
      <p:ext uri="{BB962C8B-B14F-4D97-AF65-F5344CB8AC3E}">
        <p14:creationId xmlns:p14="http://schemas.microsoft.com/office/powerpoint/2010/main" val="14900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6563" cy="498475"/>
          </a:xfrm>
          <a:prstGeom prst="rect">
            <a:avLst/>
          </a:prstGeom>
          <a:noFill/>
          <a:ln w="9525">
            <a:noFill/>
            <a:miter lim="800000"/>
            <a:headEnd/>
            <a:tailEnd/>
          </a:ln>
          <a:effectLst/>
        </p:spPr>
        <p:txBody>
          <a:bodyPr vert="horz" wrap="square" lIns="19670" tIns="0" rIns="19670" bIns="0" numCol="1" anchor="t" anchorCtr="0" compatLnSpc="1">
            <a:prstTxWarp prst="textNoShape">
              <a:avLst/>
            </a:prstTxWarp>
          </a:bodyPr>
          <a:lstStyle>
            <a:lvl1pPr defTabSz="787018" eaLnBrk="0" hangingPunct="0">
              <a:defRPr sz="1000" i="1">
                <a:latin typeface="Times New Roman" pitchFamily="18" charset="0"/>
              </a:defRPr>
            </a:lvl1pPr>
          </a:lstStyle>
          <a:p>
            <a:pPr>
              <a:defRPr/>
            </a:pPr>
            <a:endParaRPr lang="de-DE"/>
          </a:p>
        </p:txBody>
      </p:sp>
      <p:sp>
        <p:nvSpPr>
          <p:cNvPr id="2051" name="Rectangle 3"/>
          <p:cNvSpPr>
            <a:spLocks noGrp="1" noChangeArrowheads="1"/>
          </p:cNvSpPr>
          <p:nvPr>
            <p:ph type="dt" idx="1"/>
          </p:nvPr>
        </p:nvSpPr>
        <p:spPr bwMode="auto">
          <a:xfrm>
            <a:off x="3890963" y="0"/>
            <a:ext cx="2976562" cy="498475"/>
          </a:xfrm>
          <a:prstGeom prst="rect">
            <a:avLst/>
          </a:prstGeom>
          <a:noFill/>
          <a:ln w="9525">
            <a:noFill/>
            <a:miter lim="800000"/>
            <a:headEnd/>
            <a:tailEnd/>
          </a:ln>
          <a:effectLst/>
        </p:spPr>
        <p:txBody>
          <a:bodyPr vert="horz" wrap="square" lIns="19670" tIns="0" rIns="19670" bIns="0" numCol="1" anchor="t" anchorCtr="0" compatLnSpc="1">
            <a:prstTxWarp prst="textNoShape">
              <a:avLst/>
            </a:prstTxWarp>
          </a:bodyPr>
          <a:lstStyle>
            <a:lvl1pPr algn="r" defTabSz="787018" eaLnBrk="0" hangingPunct="0">
              <a:defRPr sz="1000" i="1">
                <a:latin typeface="Times New Roman" pitchFamily="18" charset="0"/>
              </a:defRPr>
            </a:lvl1pPr>
          </a:lstStyle>
          <a:p>
            <a:pPr>
              <a:defRPr/>
            </a:pPr>
            <a:endParaRPr lang="de-DE"/>
          </a:p>
        </p:txBody>
      </p:sp>
      <p:sp>
        <p:nvSpPr>
          <p:cNvPr id="33796" name="Rectangle 4"/>
          <p:cNvSpPr>
            <a:spLocks noGrp="1" noRot="1" noChangeAspect="1" noChangeArrowheads="1" noTextEdit="1"/>
          </p:cNvSpPr>
          <p:nvPr>
            <p:ph type="sldImg" idx="2"/>
          </p:nvPr>
        </p:nvSpPr>
        <p:spPr bwMode="auto">
          <a:xfrm>
            <a:off x="354013" y="157163"/>
            <a:ext cx="2670175" cy="20018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234950" y="2316163"/>
            <a:ext cx="6364288" cy="7097712"/>
          </a:xfrm>
          <a:prstGeom prst="rect">
            <a:avLst/>
          </a:prstGeom>
          <a:noFill/>
          <a:ln w="9525">
            <a:noFill/>
            <a:miter lim="800000"/>
            <a:headEnd/>
            <a:tailEnd/>
          </a:ln>
          <a:effectLst/>
        </p:spPr>
        <p:txBody>
          <a:bodyPr vert="horz" wrap="square" lIns="95073" tIns="47537" rIns="95073" bIns="47537"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0" y="9496425"/>
            <a:ext cx="2976563" cy="498475"/>
          </a:xfrm>
          <a:prstGeom prst="rect">
            <a:avLst/>
          </a:prstGeom>
          <a:noFill/>
          <a:ln w="9525">
            <a:noFill/>
            <a:miter lim="800000"/>
            <a:headEnd/>
            <a:tailEnd/>
          </a:ln>
          <a:effectLst/>
        </p:spPr>
        <p:txBody>
          <a:bodyPr vert="horz" wrap="square" lIns="19670" tIns="0" rIns="19670" bIns="0" numCol="1" anchor="b" anchorCtr="0" compatLnSpc="1">
            <a:prstTxWarp prst="textNoShape">
              <a:avLst/>
            </a:prstTxWarp>
          </a:bodyPr>
          <a:lstStyle>
            <a:lvl1pPr defTabSz="787018" eaLnBrk="0" hangingPunct="0">
              <a:defRPr sz="1000" i="1">
                <a:latin typeface="Times New Roman" pitchFamily="18" charset="0"/>
              </a:defRPr>
            </a:lvl1pPr>
          </a:lstStyle>
          <a:p>
            <a:pPr>
              <a:defRPr/>
            </a:pPr>
            <a:endParaRPr lang="de-DE"/>
          </a:p>
        </p:txBody>
      </p:sp>
      <p:sp>
        <p:nvSpPr>
          <p:cNvPr id="2055" name="Rectangle 7"/>
          <p:cNvSpPr>
            <a:spLocks noGrp="1" noChangeArrowheads="1"/>
          </p:cNvSpPr>
          <p:nvPr>
            <p:ph type="sldNum" sz="quarter" idx="5"/>
          </p:nvPr>
        </p:nvSpPr>
        <p:spPr bwMode="auto">
          <a:xfrm>
            <a:off x="3890963" y="9496425"/>
            <a:ext cx="2976562" cy="498475"/>
          </a:xfrm>
          <a:prstGeom prst="rect">
            <a:avLst/>
          </a:prstGeom>
          <a:noFill/>
          <a:ln w="9525">
            <a:noFill/>
            <a:miter lim="800000"/>
            <a:headEnd/>
            <a:tailEnd/>
          </a:ln>
          <a:effectLst/>
        </p:spPr>
        <p:txBody>
          <a:bodyPr vert="horz" wrap="square" lIns="19670" tIns="0" rIns="19670" bIns="0" numCol="1" anchor="b" anchorCtr="0" compatLnSpc="1">
            <a:prstTxWarp prst="textNoShape">
              <a:avLst/>
            </a:prstTxWarp>
          </a:bodyPr>
          <a:lstStyle>
            <a:lvl1pPr algn="r" defTabSz="787018" eaLnBrk="0" hangingPunct="0">
              <a:defRPr sz="1000" i="1">
                <a:latin typeface="Times New Roman" pitchFamily="18" charset="0"/>
              </a:defRPr>
            </a:lvl1pPr>
          </a:lstStyle>
          <a:p>
            <a:pPr>
              <a:defRPr/>
            </a:pPr>
            <a:fld id="{064FB11D-CD0B-4024-B422-C5736CE98E4B}" type="slidenum">
              <a:rPr lang="de-DE"/>
              <a:pPr>
                <a:defRPr/>
              </a:pPr>
              <a:t>‹Nr.›</a:t>
            </a:fld>
            <a:endParaRPr lang="de-DE"/>
          </a:p>
        </p:txBody>
      </p:sp>
    </p:spTree>
    <p:extLst>
      <p:ext uri="{BB962C8B-B14F-4D97-AF65-F5344CB8AC3E}">
        <p14:creationId xmlns:p14="http://schemas.microsoft.com/office/powerpoint/2010/main" val="2573146047"/>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800" kern="1200">
        <a:solidFill>
          <a:schemeClr val="tx1"/>
        </a:solidFill>
        <a:latin typeface="Courier New" pitchFamily="49" charset="0"/>
        <a:ea typeface="+mn-ea"/>
        <a:cs typeface="+mn-cs"/>
      </a:defRPr>
    </a:lvl1pPr>
    <a:lvl2pPr marL="457200" algn="l" defTabSz="762000" rtl="0" eaLnBrk="0" fontAlgn="base" hangingPunct="0">
      <a:spcBef>
        <a:spcPct val="30000"/>
      </a:spcBef>
      <a:spcAft>
        <a:spcPct val="0"/>
      </a:spcAft>
      <a:defRPr sz="800" kern="1200">
        <a:solidFill>
          <a:schemeClr val="tx1"/>
        </a:solidFill>
        <a:latin typeface="Courier New" pitchFamily="49" charset="0"/>
        <a:ea typeface="+mn-ea"/>
        <a:cs typeface="+mn-cs"/>
      </a:defRPr>
    </a:lvl2pPr>
    <a:lvl3pPr marL="914400" algn="l" defTabSz="762000" rtl="0" eaLnBrk="0" fontAlgn="base" hangingPunct="0">
      <a:spcBef>
        <a:spcPct val="30000"/>
      </a:spcBef>
      <a:spcAft>
        <a:spcPct val="0"/>
      </a:spcAft>
      <a:defRPr sz="800" kern="1200">
        <a:solidFill>
          <a:schemeClr val="tx1"/>
        </a:solidFill>
        <a:latin typeface="Courier New" pitchFamily="49" charset="0"/>
        <a:ea typeface="+mn-ea"/>
        <a:cs typeface="+mn-cs"/>
      </a:defRPr>
    </a:lvl3pPr>
    <a:lvl4pPr marL="1371600" algn="l" defTabSz="762000" rtl="0" eaLnBrk="0" fontAlgn="base" hangingPunct="0">
      <a:spcBef>
        <a:spcPct val="30000"/>
      </a:spcBef>
      <a:spcAft>
        <a:spcPct val="0"/>
      </a:spcAft>
      <a:defRPr sz="800" kern="1200">
        <a:solidFill>
          <a:schemeClr val="tx1"/>
        </a:solidFill>
        <a:latin typeface="Courier New" pitchFamily="49" charset="0"/>
        <a:ea typeface="+mn-ea"/>
        <a:cs typeface="+mn-cs"/>
      </a:defRPr>
    </a:lvl4pPr>
    <a:lvl5pPr marL="1828800" algn="l" defTabSz="762000" rtl="0" eaLnBrk="0" fontAlgn="base" hangingPunct="0">
      <a:spcBef>
        <a:spcPct val="30000"/>
      </a:spcBef>
      <a:spcAft>
        <a:spcPct val="0"/>
      </a:spcAft>
      <a:defRPr sz="800" kern="1200">
        <a:solidFill>
          <a:schemeClr val="tx1"/>
        </a:solidFill>
        <a:latin typeface="Courier New" pitchFamily="49"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361C3970-C23A-4967-A4FE-7204782951CD}" type="slidenum">
              <a:rPr lang="de-DE" smtClean="0">
                <a:latin typeface="Times New Roman" pitchFamily="18" charset="0"/>
              </a:rPr>
              <a:pPr/>
              <a:t>1</a:t>
            </a:fld>
            <a:endParaRPr lang="de-DE"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11FE09A5-C119-4557-B2D3-4906082B0F7F}" type="slidenum">
              <a:rPr lang="de-DE" smtClean="0">
                <a:latin typeface="Times New Roman" pitchFamily="18" charset="0"/>
              </a:rPr>
              <a:pPr/>
              <a:t>6</a:t>
            </a:fld>
            <a:endParaRPr lang="de-DE" smtClean="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38A01729-ED0F-46B4-BACE-13FD2A45B353}" type="slidenum">
              <a:rPr lang="de-DE" smtClean="0">
                <a:latin typeface="Times New Roman" pitchFamily="18" charset="0"/>
              </a:rPr>
              <a:pPr/>
              <a:t>7</a:t>
            </a:fld>
            <a:endParaRPr lang="de-DE"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b="1" smtClean="0">
              <a:latin typeface="Arial" charset="0"/>
            </a:endParaRPr>
          </a:p>
          <a:p>
            <a:r>
              <a:rPr lang="de-AT" b="1" smtClean="0"/>
              <a:t>Begriff - Unfallversicherungsbeitrag - Dienstgeberabgabe - pauschalierter Dientnehmerbeitrag - Meldungen</a:t>
            </a:r>
          </a:p>
          <a:p>
            <a:r>
              <a:rPr lang="de-AT" b="1" smtClean="0"/>
              <a:t>Begriff</a:t>
            </a:r>
          </a:p>
          <a:p>
            <a:r>
              <a:rPr lang="de-AT" smtClean="0"/>
              <a:t>Unter geringfügiger Beschäftigung versteht man ein Beschäftigungsverhältnis, dessen Entgelt die Geringfügigkeitsgrenze nicht übersteigt. Diese beträgt im Jahr 2010 € 366,33 monatlich bzw. € 28,13 täglich.</a:t>
            </a:r>
          </a:p>
          <a:p>
            <a:r>
              <a:rPr lang="de-AT" b="1" smtClean="0"/>
              <a:t>Anwendungsfälle</a:t>
            </a:r>
          </a:p>
          <a:p>
            <a:r>
              <a:rPr lang="de-AT" smtClean="0"/>
              <a:t>Ein geringfügiges Beschäftigungsverhältnis kann vorliegen, wenn Mitarbeiter in Teilzeitarbeit, fallweise oder in einem freien Dienstvertrag beschäftigt werden.</a:t>
            </a:r>
          </a:p>
          <a:p>
            <a:r>
              <a:rPr lang="de-AT" b="1" smtClean="0"/>
              <a:t>Unfallversicherungsbeitrag</a:t>
            </a:r>
          </a:p>
          <a:p>
            <a:r>
              <a:rPr lang="de-AT" smtClean="0"/>
              <a:t>Der Dienstgeber hat für alle bei ihm geringfügig beschäftigten Personen einen Unfallversicherungsbeitrag in Höhe von 1,4% der allgemeinen Beitragsgrundlage zu leisten.</a:t>
            </a:r>
          </a:p>
          <a:p>
            <a:r>
              <a:rPr lang="de-AT" b="1" smtClean="0"/>
              <a:t>Dienstgeberabgabe</a:t>
            </a:r>
          </a:p>
          <a:p>
            <a:r>
              <a:rPr lang="de-AT" smtClean="0"/>
              <a:t>Der Dienstgeber hat für alle bei ihm geringfügig beschäftigten Personen eine Dienstgeberabgabe zu leisten, wenn</a:t>
            </a:r>
          </a:p>
          <a:p>
            <a:r>
              <a:rPr lang="de-AT" smtClean="0"/>
              <a:t>der Dienstgeber über mehr als einen geringfügig Beschäftigten verfügt und</a:t>
            </a:r>
          </a:p>
          <a:p>
            <a:r>
              <a:rPr lang="de-AT" smtClean="0"/>
              <a:t>die monatliche Lohnsumme (ohne Sonderzahlungen) aller geringfügig Beschäftigten das 1,5-fache der Geringfügigkeitsgrenze (für 2010: € 366,33 x 1,5 = € 549,50) übersteigt.</a:t>
            </a:r>
          </a:p>
          <a:p>
            <a:r>
              <a:rPr lang="de-AT" b="1" smtClean="0"/>
              <a:t>Beispiel:</a:t>
            </a:r>
            <a:endParaRPr lang="de-AT" smtClean="0"/>
          </a:p>
          <a:p>
            <a:r>
              <a:rPr lang="de-AT" smtClean="0"/>
              <a:t>Bei Beschäftigung von 5 geringfügig Beschäftigten zu je € 90 pro Monat fällt keine Dienstgeberabgabe an (€ 90 x 5 = € 450). Es ist nur jeweils der Unfallversicherungsbeitrag abzuführen.</a:t>
            </a:r>
          </a:p>
          <a:p>
            <a:r>
              <a:rPr lang="de-AT" b="1" smtClean="0"/>
              <a:t>Berechnung und Zahlung</a:t>
            </a:r>
          </a:p>
          <a:p>
            <a:r>
              <a:rPr lang="de-AT" smtClean="0"/>
              <a:t>Die Dienstgeberabgabe ist ein Pauschalbetrag zur Kranken- und Pensionsversicherung in der Höhe von insgesamt 16,4% der Beitragsgrundlage.</a:t>
            </a:r>
            <a:br>
              <a:rPr lang="de-AT" smtClean="0"/>
            </a:br>
            <a:r>
              <a:rPr lang="de-AT" smtClean="0"/>
              <a:t/>
            </a:r>
            <a:br>
              <a:rPr lang="de-AT" smtClean="0"/>
            </a:br>
            <a:r>
              <a:rPr lang="de-AT" smtClean="0"/>
              <a:t>Zusammen mit dem Unfallversicherungsbeitrag ergibt sich ein Gesamtbeitragssatz von 17,8%.</a:t>
            </a:r>
            <a:br>
              <a:rPr lang="de-AT" smtClean="0"/>
            </a:br>
            <a:r>
              <a:rPr lang="de-AT" smtClean="0"/>
              <a:t/>
            </a:r>
            <a:br>
              <a:rPr lang="de-AT" smtClean="0"/>
            </a:br>
            <a:r>
              <a:rPr lang="de-AT" smtClean="0"/>
              <a:t>Beitragsgrundlage ist die Summe der den betroffenen geringfügigen Beschäftigten bezahlten monatlichen Entgelte einschließlich der Sonderzahlungen. Der Beitrag ist mit Jahresende fällig und bis 15. Jänner des Folgejahres an die Krankenkasse einzuzahlen.</a:t>
            </a:r>
          </a:p>
          <a:p>
            <a:r>
              <a:rPr lang="de-AT" b="1" smtClean="0"/>
              <a:t>Pauschalierter Dienstnehmerbeitrag</a:t>
            </a:r>
          </a:p>
          <a:p>
            <a:r>
              <a:rPr lang="de-AT" smtClean="0"/>
              <a:t>Der Dienstnehmer hat selbst einen Dienstnehmerbeitrag an die Gebietskrankenkasse zu leisten, wenn</a:t>
            </a:r>
          </a:p>
          <a:p>
            <a:r>
              <a:rPr lang="de-AT" smtClean="0"/>
              <a:t>mehrere geringfügige Beschäftigungen zusammentreffen, die in Summe die Geringfügigkeitsgrenze (für 2010: € 366,33) übersteigen, oder</a:t>
            </a:r>
          </a:p>
          <a:p>
            <a:r>
              <a:rPr lang="de-AT" smtClean="0"/>
              <a:t>ein vollversichertes Dienstverhältnis mit einer geringfügigen Beschäftigung zusammentrifft.</a:t>
            </a:r>
          </a:p>
          <a:p>
            <a:r>
              <a:rPr lang="de-AT" smtClean="0"/>
              <a:t>Die Beitragspflicht besteht unabhängig von einer Beitragspflicht des Dienstgebers.</a:t>
            </a:r>
          </a:p>
          <a:p>
            <a:r>
              <a:rPr lang="de-AT" b="1" smtClean="0"/>
              <a:t>Berechnung und Zahlung</a:t>
            </a:r>
          </a:p>
          <a:p>
            <a:r>
              <a:rPr lang="de-AT" smtClean="0"/>
              <a:t>Der pauschalierte Dienstnehmerbeitrag beträgt 13,65% für Angestellte und 14,2% für Arbeiter. Die Dienstnehmer haben ihre Beiträge selbst an die Krankenkasse zu entrichten. Die Beiträge werden einmal jährlich mit Jahresende fällig.</a:t>
            </a:r>
          </a:p>
          <a:p>
            <a:r>
              <a:rPr lang="de-AT" b="1" smtClean="0"/>
              <a:t>Meldungen</a:t>
            </a:r>
          </a:p>
          <a:p>
            <a:r>
              <a:rPr lang="de-AT" smtClean="0"/>
              <a:t>Die An-, Ab- oder Änderungsmeldungen sind dieselben wie bei normalen Dienstverhältnissen.</a:t>
            </a:r>
            <a:br>
              <a:rPr lang="de-AT" smtClean="0"/>
            </a:br>
            <a:r>
              <a:rPr lang="de-AT" smtClean="0"/>
              <a:t/>
            </a:r>
            <a:br>
              <a:rPr lang="de-AT" smtClean="0"/>
            </a:br>
            <a:r>
              <a:rPr lang="de-AT" smtClean="0"/>
              <a:t>Bei der Frage, ob die monatliche oder tägliche Geringfügigkeitsgrenze anzuwenden ist, kommt es darauf an,</a:t>
            </a:r>
          </a:p>
          <a:p>
            <a:r>
              <a:rPr lang="de-AT" smtClean="0"/>
              <a:t>ob ein auf unbestimmte Zeit abgeschlossenes durchgehendes Beschäftigungsverhältnis vorliegt, oder</a:t>
            </a:r>
          </a:p>
          <a:p>
            <a:r>
              <a:rPr lang="de-AT" smtClean="0"/>
              <a:t>ob es für höchstens eine Woche (meist tageweise) bestimmt ist.</a:t>
            </a:r>
          </a:p>
          <a:p>
            <a:r>
              <a:rPr lang="de-AT" b="1" smtClean="0"/>
              <a:t>Beispiel:</a:t>
            </a:r>
            <a:endParaRPr lang="de-AT" smtClean="0"/>
          </a:p>
          <a:p>
            <a:r>
              <a:rPr lang="de-AT" smtClean="0"/>
              <a:t>Benötigt ein Friseur eine Aushilfe und verpflichtet sich der Dienstnehmer, jeden Samstag zu arbeiten, ist die monatliche Geringfügigkeitsgrenze anzuwenden. Benötigt ein Wirt eine einmalige Aushilfe für eine bestimmte dreitägige Veranstaltung, ist die tägliche Geringfügigkeitsgrenze für jeden der Tage, an denen der Dienstnehmer tätig wird, heranzuziehen.</a:t>
            </a:r>
          </a:p>
          <a:p>
            <a:r>
              <a:rPr lang="de-AT" b="1" smtClean="0"/>
              <a:t>Vorsicht!</a:t>
            </a:r>
            <a:endParaRPr lang="de-AT" smtClean="0"/>
          </a:p>
          <a:p>
            <a:r>
              <a:rPr lang="de-AT" smtClean="0"/>
              <a:t>Wird das geringfügige Beschäftigungsverhältnis zu einem normalen Beschäftigungsverhältnis, so ist diese Änderung der Gebietskrankenkasse binnen sieben Tagen mitzuteilen.</a:t>
            </a:r>
          </a:p>
          <a:p>
            <a:r>
              <a:rPr lang="de-AT" b="1" smtClean="0"/>
              <a:t>Tipp!</a:t>
            </a:r>
            <a:endParaRPr lang="de-AT" smtClean="0"/>
          </a:p>
          <a:p>
            <a:r>
              <a:rPr lang="de-AT" smtClean="0"/>
              <a:t>Geringfügige Beschäftigungsverhältnisse begründen keine Arbeitslosenversicherungspflicht. Damit entsteht auch keine Anwartschaft auf Arbeitslosengeld. Geringfügig Beschäftigte, die nur unfallversichert sind, können sich aber in der Kranken- und Pensionsversicherung selbst versichern.</a:t>
            </a:r>
          </a:p>
          <a:p>
            <a:r>
              <a:rPr lang="de-AT" b="1" smtClean="0"/>
              <a:t>Vorsicht!</a:t>
            </a:r>
            <a:endParaRPr lang="de-AT" smtClean="0"/>
          </a:p>
          <a:p>
            <a:r>
              <a:rPr lang="de-AT" smtClean="0"/>
              <a:t>Geringfügig Beschäftigte unterliegen der Betrieblichen Mitarbeitervorsorge (Abfertigung Neu) mit einem Beitragssatz von 1,53%.</a:t>
            </a:r>
          </a:p>
          <a:p>
            <a:r>
              <a:rPr lang="de-AT" smtClean="0"/>
              <a:t>Stand: Jänner 2010</a:t>
            </a:r>
            <a:br>
              <a:rPr lang="de-AT" smtClean="0"/>
            </a:br>
            <a:endParaRPr lang="de-AT" smtClean="0"/>
          </a:p>
          <a:p>
            <a:r>
              <a:rPr lang="de-AT" b="1" smtClean="0"/>
              <a:t>Begriff - Unfallversicherungsbeitrag - Dienstgeberabgabe - pauschalierter Dientnehmerbeitrag - Meldungen</a:t>
            </a:r>
          </a:p>
          <a:p>
            <a:r>
              <a:rPr lang="de-AT" b="1" smtClean="0"/>
              <a:t>Begriff</a:t>
            </a:r>
          </a:p>
          <a:p>
            <a:r>
              <a:rPr lang="de-AT" smtClean="0"/>
              <a:t>Unter geringfügiger Beschäftigung versteht man ein Beschäftigungsverhältnis, dessen Entgelt die Geringfügigkeitsgrenze nicht übersteigt. Diese beträgt im Jahr 2010 € 366,33 monatlich bzw. € 28,13 täglich.</a:t>
            </a:r>
          </a:p>
          <a:p>
            <a:r>
              <a:rPr lang="de-AT" b="1" smtClean="0"/>
              <a:t>Anwendungsfälle</a:t>
            </a:r>
          </a:p>
          <a:p>
            <a:r>
              <a:rPr lang="de-AT" smtClean="0"/>
              <a:t>Ein geringfügiges Beschäftigungsverhältnis kann vorliegen, wenn Mitarbeiter in Teilzeitarbeit, fallweise oder in einem freien Dienstvertrag beschäftigt werden.</a:t>
            </a:r>
          </a:p>
          <a:p>
            <a:r>
              <a:rPr lang="de-AT" b="1" smtClean="0"/>
              <a:t>Unfallversicherungsbeitrag</a:t>
            </a:r>
          </a:p>
          <a:p>
            <a:r>
              <a:rPr lang="de-AT" smtClean="0"/>
              <a:t>Der Dienstgeber hat für alle bei ihm geringfügig beschäftigten Personen einen Unfallversicherungsbeitrag in Höhe von 1,4% der allgemeinen Beitragsgrundlage zu leisten.</a:t>
            </a:r>
          </a:p>
          <a:p>
            <a:r>
              <a:rPr lang="de-AT" b="1" smtClean="0"/>
              <a:t>Dienstgeberabgabe</a:t>
            </a:r>
          </a:p>
          <a:p>
            <a:r>
              <a:rPr lang="de-AT" smtClean="0"/>
              <a:t>Der Dienstgeber hat für alle bei ihm geringfügig beschäftigten Personen eine Dienstgeberabgabe zu leisten, wenn</a:t>
            </a:r>
          </a:p>
          <a:p>
            <a:r>
              <a:rPr lang="de-AT" smtClean="0"/>
              <a:t>der Dienstgeber über mehr als einen geringfügig Beschäftigten verfügt und</a:t>
            </a:r>
          </a:p>
          <a:p>
            <a:r>
              <a:rPr lang="de-AT" smtClean="0"/>
              <a:t>die monatliche Lohnsumme (ohne Sonderzahlungen) aller geringfügig Beschäftigten das 1,5-fache der Geringfügigkeitsgrenze (für 2010: € 366,33 x 1,5 = € 549,50) übersteigt.</a:t>
            </a:r>
          </a:p>
          <a:p>
            <a:r>
              <a:rPr lang="de-AT" b="1" smtClean="0"/>
              <a:t>Beispiel:</a:t>
            </a:r>
            <a:endParaRPr lang="de-AT" smtClean="0"/>
          </a:p>
          <a:p>
            <a:r>
              <a:rPr lang="de-AT" smtClean="0"/>
              <a:t>Bei Beschäftigung von 5 geringfügig Beschäftigten zu je € 90 pro Monat fällt keine Dienstgeberabgabe an (€ 90 x 5 = € 450). Es ist nur jeweils der Unfallversicherungsbeitrag abzuführen.</a:t>
            </a:r>
          </a:p>
          <a:p>
            <a:r>
              <a:rPr lang="de-AT" b="1" smtClean="0"/>
              <a:t>Berechnung und Zahlung</a:t>
            </a:r>
          </a:p>
          <a:p>
            <a:r>
              <a:rPr lang="de-AT" smtClean="0"/>
              <a:t>Die Dienstgeberabgabe ist ein Pauschalbetrag zur Kranken- und Pensionsversicherung in der Höhe von insgesamt 16,4% der Beitragsgrundlage.</a:t>
            </a:r>
            <a:br>
              <a:rPr lang="de-AT" smtClean="0"/>
            </a:br>
            <a:r>
              <a:rPr lang="de-AT" smtClean="0"/>
              <a:t/>
            </a:r>
            <a:br>
              <a:rPr lang="de-AT" smtClean="0"/>
            </a:br>
            <a:r>
              <a:rPr lang="de-AT" smtClean="0"/>
              <a:t>Zusammen mit dem Unfallversicherungsbeitrag ergibt sich ein Gesamtbeitragssatz von 17,8%.</a:t>
            </a:r>
            <a:br>
              <a:rPr lang="de-AT" smtClean="0"/>
            </a:br>
            <a:r>
              <a:rPr lang="de-AT" smtClean="0"/>
              <a:t/>
            </a:r>
            <a:br>
              <a:rPr lang="de-AT" smtClean="0"/>
            </a:br>
            <a:r>
              <a:rPr lang="de-AT" smtClean="0"/>
              <a:t>Beitragsgrundlage ist die Summe der den betroffenen geringfügigen Beschäftigten bezahlten monatlichen Entgelte einschließlich der Sonderzahlungen. Der Beitrag ist mit Jahresende fällig und bis 15. Jänner des Folgejahres an die Krankenkasse einzuzahlen.</a:t>
            </a:r>
          </a:p>
          <a:p>
            <a:r>
              <a:rPr lang="de-AT" b="1" smtClean="0"/>
              <a:t>Pauschalierter Dienstnehmerbeitrag</a:t>
            </a:r>
          </a:p>
          <a:p>
            <a:r>
              <a:rPr lang="de-AT" smtClean="0"/>
              <a:t>Der Dienstnehmer hat selbst einen Dienstnehmerbeitrag an die Gebietskrankenkasse zu leisten, wenn</a:t>
            </a:r>
          </a:p>
          <a:p>
            <a:r>
              <a:rPr lang="de-AT" smtClean="0"/>
              <a:t>mehrere geringfügige Beschäftigungen zusammentreffen, die in Summe die Geringfügigkeitsgrenze (für 2010: € 366,33) übersteigen, oder</a:t>
            </a:r>
          </a:p>
          <a:p>
            <a:r>
              <a:rPr lang="de-AT" smtClean="0"/>
              <a:t>ein vollversichertes Dienstverhältnis mit einer geringfügigen Beschäftigung zusammentrifft.</a:t>
            </a:r>
          </a:p>
          <a:p>
            <a:r>
              <a:rPr lang="de-AT" smtClean="0"/>
              <a:t>Die Beitragspflicht besteht unabhängig von einer Beitragspflicht des Dienstgebers.</a:t>
            </a:r>
          </a:p>
          <a:p>
            <a:r>
              <a:rPr lang="de-AT" b="1" smtClean="0"/>
              <a:t>Berechnung und Zahlung</a:t>
            </a:r>
          </a:p>
          <a:p>
            <a:r>
              <a:rPr lang="de-AT" smtClean="0"/>
              <a:t>Der pauschalierte Dienstnehmerbeitrag beträgt 13,65% für Angestellte und 14,2% für Arbeiter. Die Dienstnehmer haben ihre Beiträge selbst an die Krankenkasse zu entrichten. Die Beiträge werden einmal jährlich mit Jahresende fällig.</a:t>
            </a:r>
          </a:p>
          <a:p>
            <a:r>
              <a:rPr lang="de-AT" b="1" smtClean="0"/>
              <a:t>Meldungen</a:t>
            </a:r>
          </a:p>
          <a:p>
            <a:r>
              <a:rPr lang="de-AT" smtClean="0"/>
              <a:t>Die An-, Ab- oder Änderungsmeldungen sind dieselben wie bei normalen Dienstverhältnissen.</a:t>
            </a:r>
            <a:br>
              <a:rPr lang="de-AT" smtClean="0"/>
            </a:br>
            <a:r>
              <a:rPr lang="de-AT" smtClean="0"/>
              <a:t/>
            </a:r>
            <a:br>
              <a:rPr lang="de-AT" smtClean="0"/>
            </a:br>
            <a:r>
              <a:rPr lang="de-AT" smtClean="0"/>
              <a:t>Bei der Frage, ob die monatliche oder tägliche Geringfügigkeitsgrenze anzuwenden ist, kommt es darauf an,</a:t>
            </a:r>
          </a:p>
          <a:p>
            <a:r>
              <a:rPr lang="de-AT" smtClean="0"/>
              <a:t>ob ein auf unbestimmte Zeit abgeschlossenes durchgehendes Beschäftigungsverhältnis vorliegt, oder</a:t>
            </a:r>
          </a:p>
          <a:p>
            <a:r>
              <a:rPr lang="de-AT" smtClean="0"/>
              <a:t>ob es für höchstens eine Woche (meist tageweise) bestimmt ist.</a:t>
            </a:r>
          </a:p>
          <a:p>
            <a:r>
              <a:rPr lang="de-AT" b="1" smtClean="0"/>
              <a:t>Beispiel:</a:t>
            </a:r>
            <a:endParaRPr lang="de-AT" smtClean="0"/>
          </a:p>
          <a:p>
            <a:r>
              <a:rPr lang="de-AT" smtClean="0"/>
              <a:t>Benötigt ein Friseur eine Aushilfe und verpflichtet sich der Dienstnehmer, jeden Samstag zu arbeiten, ist die monatliche Geringfügigkeitsgrenze anzuwenden. Benötigt ein Wirt eine einmalige Aushilfe für eine bestimmte dreitägige Veranstaltung, ist die tägliche Geringfügigkeitsgrenze für jeden der Tage, an denen der Dienstnehmer tätig wird, heranzuziehen.</a:t>
            </a:r>
          </a:p>
          <a:p>
            <a:r>
              <a:rPr lang="de-AT" b="1" smtClean="0"/>
              <a:t>Vorsicht!</a:t>
            </a:r>
            <a:endParaRPr lang="de-AT" smtClean="0"/>
          </a:p>
          <a:p>
            <a:r>
              <a:rPr lang="de-AT" smtClean="0"/>
              <a:t>Wird das geringfügige Beschäftigungsverhältnis zu einem normalen Beschäftigungsverhältnis, so ist diese Änderung der Gebietskrankenkasse binnen sieben Tagen mitzuteilen.</a:t>
            </a:r>
          </a:p>
          <a:p>
            <a:r>
              <a:rPr lang="de-AT" b="1" smtClean="0"/>
              <a:t>Tipp!</a:t>
            </a:r>
            <a:endParaRPr lang="de-AT" smtClean="0"/>
          </a:p>
          <a:p>
            <a:r>
              <a:rPr lang="de-AT" smtClean="0"/>
              <a:t>Geringfügige Beschäftigungsverhältnisse begründen keine Arbeitslosenversicherungspflicht. Damit entsteht auch keine Anwartschaft auf Arbeitslosengeld. Geringfügig Beschäftigte, die nur unfallversichert sind, können sich aber in der Kranken- und Pensionsversicherung selbst versichern.</a:t>
            </a:r>
          </a:p>
          <a:p>
            <a:r>
              <a:rPr lang="de-AT" b="1" smtClean="0"/>
              <a:t>Vorsicht!</a:t>
            </a:r>
            <a:endParaRPr lang="de-AT" smtClean="0"/>
          </a:p>
          <a:p>
            <a:r>
              <a:rPr lang="de-AT" smtClean="0"/>
              <a:t>Geringfügig Beschäftigte unterliegen der Betrieblichen Mitarbeitervorsorge (Abfertigung Neu) mit einem Beitragssatz von 1,53%.</a:t>
            </a:r>
          </a:p>
          <a:p>
            <a:r>
              <a:rPr lang="de-AT" smtClean="0"/>
              <a:t>Stand: Jänner 2010</a:t>
            </a:r>
            <a:br>
              <a:rPr lang="de-AT" smtClean="0"/>
            </a:br>
            <a:endParaRPr lang="de-AT" smtClean="0"/>
          </a:p>
          <a:p>
            <a:pPr eaLnBrk="1" hangingPunct="1"/>
            <a:endParaRPr lang="de-AT" smtClean="0">
              <a:latin typeface="Arial" charset="0"/>
            </a:endParaRPr>
          </a:p>
          <a:p>
            <a:pPr eaLnBrk="1" hangingPunct="1"/>
            <a:r>
              <a:rPr lang="de-AT" smtClean="0">
                <a:latin typeface="Arial" charset="0"/>
              </a:rPr>
              <a:t>Kommt es während des Bestandes der Teilversicherung zu einer Erhöhung</a:t>
            </a:r>
          </a:p>
          <a:p>
            <a:pPr eaLnBrk="1" hangingPunct="1"/>
            <a:r>
              <a:rPr lang="de-AT" smtClean="0">
                <a:latin typeface="Arial" charset="0"/>
              </a:rPr>
              <a:t>des Entgeltes, wodurch die Geringfügigkeitsgrenze überschritten wird, liegt </a:t>
            </a:r>
            <a:r>
              <a:rPr lang="de-AT" b="1" smtClean="0">
                <a:latin typeface="Arial" charset="0"/>
              </a:rPr>
              <a:t>ab</a:t>
            </a:r>
          </a:p>
          <a:p>
            <a:pPr eaLnBrk="1" hangingPunct="1"/>
            <a:r>
              <a:rPr lang="de-AT" b="1" smtClean="0">
                <a:latin typeface="Arial" charset="0"/>
              </a:rPr>
              <a:t>Beginn des jeweiligen Beitragszeitraumes </a:t>
            </a:r>
            <a:r>
              <a:rPr lang="de-AT" smtClean="0">
                <a:latin typeface="Arial" charset="0"/>
              </a:rPr>
              <a:t>Vollversicherung vor.</a:t>
            </a:r>
          </a:p>
          <a:p>
            <a:pPr eaLnBrk="1" hangingPunct="1"/>
            <a:r>
              <a:rPr lang="de-AT" smtClean="0">
                <a:latin typeface="Arial" charset="0"/>
              </a:rPr>
              <a:t>In diesen Fällen ist nur eine </a:t>
            </a:r>
            <a:r>
              <a:rPr lang="de-AT" b="1" smtClean="0">
                <a:latin typeface="Arial" charset="0"/>
              </a:rPr>
              <a:t>Änderungsmeldung </a:t>
            </a:r>
            <a:r>
              <a:rPr lang="de-AT" smtClean="0">
                <a:latin typeface="Arial" charset="0"/>
              </a:rPr>
              <a:t>zu erstatten.</a:t>
            </a:r>
          </a:p>
          <a:p>
            <a:pPr eaLnBrk="1" hangingPunct="1"/>
            <a:endParaRPr lang="de-AT" i="1" smtClean="0">
              <a:latin typeface="Arial" charset="0"/>
            </a:endParaRPr>
          </a:p>
          <a:p>
            <a:pPr eaLnBrk="1" hangingPunct="1"/>
            <a:r>
              <a:rPr lang="de-AT" smtClean="0"/>
              <a:t>Auszug aus dem Arbeitsbehelf der TGKK 2004, S 55</a:t>
            </a:r>
            <a:br>
              <a:rPr lang="de-AT" smtClean="0"/>
            </a:br>
            <a:r>
              <a:rPr lang="de-AT" smtClean="0"/>
              <a:t>www.sozialversicherung.at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83701324-EB22-47B5-8D90-8F20B26F9892}" type="slidenum">
              <a:rPr lang="de-DE" smtClean="0">
                <a:latin typeface="Times New Roman" pitchFamily="18" charset="0"/>
              </a:rPr>
              <a:pPr/>
              <a:t>8</a:t>
            </a:fld>
            <a:endParaRPr lang="de-DE"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a:ln/>
        </p:spPr>
      </p:sp>
      <p:sp>
        <p:nvSpPr>
          <p:cNvPr id="389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smtClean="0"/>
          </a:p>
        </p:txBody>
      </p:sp>
      <p:sp>
        <p:nvSpPr>
          <p:cNvPr id="389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8367E15D-5A82-40C7-AB32-2CD268CEB33A}" type="slidenum">
              <a:rPr lang="de-DE" smtClean="0">
                <a:latin typeface="Times New Roman" pitchFamily="18" charset="0"/>
              </a:rPr>
              <a:pPr/>
              <a:t>9</a:t>
            </a:fld>
            <a:endParaRPr lang="de-DE"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064FB11D-CD0B-4024-B422-C5736CE98E4B}" type="slidenum">
              <a:rPr lang="de-DE" smtClean="0"/>
              <a:pPr>
                <a:defRPr/>
              </a:pPr>
              <a:t>11</a:t>
            </a:fld>
            <a:endParaRPr lang="de-DE"/>
          </a:p>
        </p:txBody>
      </p:sp>
    </p:spTree>
    <p:extLst>
      <p:ext uri="{BB962C8B-B14F-4D97-AF65-F5344CB8AC3E}">
        <p14:creationId xmlns:p14="http://schemas.microsoft.com/office/powerpoint/2010/main" val="1998600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smtClean="0"/>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712F4AE3-4A3E-4CAF-882B-3F2054619140}" type="slidenum">
              <a:rPr lang="de-DE" smtClean="0">
                <a:latin typeface="Times New Roman" pitchFamily="18" charset="0"/>
              </a:rPr>
              <a:pPr/>
              <a:t>14</a:t>
            </a:fld>
            <a:endParaRPr lang="de-DE"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smtClean="0"/>
          </a:p>
        </p:txBody>
      </p:sp>
      <p:sp>
        <p:nvSpPr>
          <p:cNvPr id="409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5813" eaLnBrk="0" hangingPunct="0">
              <a:defRPr>
                <a:solidFill>
                  <a:schemeClr val="tx1"/>
                </a:solidFill>
                <a:latin typeface="Arial" charset="0"/>
              </a:defRPr>
            </a:lvl1pPr>
            <a:lvl2pPr marL="742950" indent="-285750" defTabSz="785813" eaLnBrk="0" hangingPunct="0">
              <a:defRPr>
                <a:solidFill>
                  <a:schemeClr val="tx1"/>
                </a:solidFill>
                <a:latin typeface="Arial" charset="0"/>
              </a:defRPr>
            </a:lvl2pPr>
            <a:lvl3pPr marL="1143000" indent="-228600" defTabSz="785813" eaLnBrk="0" hangingPunct="0">
              <a:defRPr>
                <a:solidFill>
                  <a:schemeClr val="tx1"/>
                </a:solidFill>
                <a:latin typeface="Arial" charset="0"/>
              </a:defRPr>
            </a:lvl3pPr>
            <a:lvl4pPr marL="1600200" indent="-228600" defTabSz="785813" eaLnBrk="0" hangingPunct="0">
              <a:defRPr>
                <a:solidFill>
                  <a:schemeClr val="tx1"/>
                </a:solidFill>
                <a:latin typeface="Arial" charset="0"/>
              </a:defRPr>
            </a:lvl4pPr>
            <a:lvl5pPr marL="2057400" indent="-228600" defTabSz="785813" eaLnBrk="0" hangingPunct="0">
              <a:defRPr>
                <a:solidFill>
                  <a:schemeClr val="tx1"/>
                </a:solidFill>
                <a:latin typeface="Arial" charset="0"/>
              </a:defRPr>
            </a:lvl5pPr>
            <a:lvl6pPr marL="2514600" indent="-228600" defTabSz="785813" eaLnBrk="0" fontAlgn="base" hangingPunct="0">
              <a:spcBef>
                <a:spcPct val="0"/>
              </a:spcBef>
              <a:spcAft>
                <a:spcPct val="0"/>
              </a:spcAft>
              <a:defRPr>
                <a:solidFill>
                  <a:schemeClr val="tx1"/>
                </a:solidFill>
                <a:latin typeface="Arial" charset="0"/>
              </a:defRPr>
            </a:lvl6pPr>
            <a:lvl7pPr marL="2971800" indent="-228600" defTabSz="785813" eaLnBrk="0" fontAlgn="base" hangingPunct="0">
              <a:spcBef>
                <a:spcPct val="0"/>
              </a:spcBef>
              <a:spcAft>
                <a:spcPct val="0"/>
              </a:spcAft>
              <a:defRPr>
                <a:solidFill>
                  <a:schemeClr val="tx1"/>
                </a:solidFill>
                <a:latin typeface="Arial" charset="0"/>
              </a:defRPr>
            </a:lvl7pPr>
            <a:lvl8pPr marL="3429000" indent="-228600" defTabSz="785813" eaLnBrk="0" fontAlgn="base" hangingPunct="0">
              <a:spcBef>
                <a:spcPct val="0"/>
              </a:spcBef>
              <a:spcAft>
                <a:spcPct val="0"/>
              </a:spcAft>
              <a:defRPr>
                <a:solidFill>
                  <a:schemeClr val="tx1"/>
                </a:solidFill>
                <a:latin typeface="Arial" charset="0"/>
              </a:defRPr>
            </a:lvl8pPr>
            <a:lvl9pPr marL="3886200" indent="-228600" defTabSz="785813" eaLnBrk="0" fontAlgn="base" hangingPunct="0">
              <a:spcBef>
                <a:spcPct val="0"/>
              </a:spcBef>
              <a:spcAft>
                <a:spcPct val="0"/>
              </a:spcAft>
              <a:defRPr>
                <a:solidFill>
                  <a:schemeClr val="tx1"/>
                </a:solidFill>
                <a:latin typeface="Arial" charset="0"/>
              </a:defRPr>
            </a:lvl9pPr>
          </a:lstStyle>
          <a:p>
            <a:fld id="{3A5103BF-E1C2-41DE-9704-F5AE5ABBA20E}" type="slidenum">
              <a:rPr lang="de-DE" smtClean="0">
                <a:latin typeface="Times New Roman" pitchFamily="18" charset="0"/>
              </a:rPr>
              <a:pPr/>
              <a:t>16</a:t>
            </a:fld>
            <a:endParaRPr lang="de-DE"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Line 3"/>
          <p:cNvSpPr>
            <a:spLocks noChangeShapeType="1"/>
          </p:cNvSpPr>
          <p:nvPr/>
        </p:nvSpPr>
        <p:spPr bwMode="auto">
          <a:xfrm>
            <a:off x="1476375" y="3141663"/>
            <a:ext cx="7239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de-AT"/>
          </a:p>
        </p:txBody>
      </p:sp>
      <p:sp>
        <p:nvSpPr>
          <p:cNvPr id="10246" name="Rectangle 6"/>
          <p:cNvSpPr>
            <a:spLocks noGrp="1" noChangeArrowheads="1"/>
          </p:cNvSpPr>
          <p:nvPr>
            <p:ph type="ctrTitle"/>
          </p:nvPr>
        </p:nvSpPr>
        <p:spPr>
          <a:xfrm>
            <a:off x="1443038" y="985838"/>
            <a:ext cx="7239000" cy="1444625"/>
          </a:xfrm>
        </p:spPr>
        <p:txBody>
          <a:bodyPr/>
          <a:lstStyle>
            <a:lvl1pPr>
              <a:defRPr sz="4000"/>
            </a:lvl1pPr>
          </a:lstStyle>
          <a:p>
            <a:r>
              <a:rPr lang="de-AT"/>
              <a:t>Titelmasterformat durch Klicken bearbeiten</a:t>
            </a:r>
          </a:p>
        </p:txBody>
      </p:sp>
      <p:sp>
        <p:nvSpPr>
          <p:cNvPr id="1024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de-AT"/>
              <a:t>Formatvorlage des Untertitelmasters durch Klicken bearbeiten</a:t>
            </a:r>
          </a:p>
        </p:txBody>
      </p:sp>
      <p:sp>
        <p:nvSpPr>
          <p:cNvPr id="5" name="Rectangle 8"/>
          <p:cNvSpPr>
            <a:spLocks noGrp="1" noChangeArrowheads="1"/>
          </p:cNvSpPr>
          <p:nvPr>
            <p:ph type="dt" sz="half" idx="10"/>
          </p:nvPr>
        </p:nvSpPr>
        <p:spPr/>
        <p:txBody>
          <a:bodyPr/>
          <a:lstStyle>
            <a:lvl1pPr>
              <a:defRPr sz="1200">
                <a:latin typeface="Arial" charset="0"/>
              </a:defRPr>
            </a:lvl1pPr>
          </a:lstStyle>
          <a:p>
            <a:pPr>
              <a:defRPr/>
            </a:pPr>
            <a:r>
              <a:rPr lang="de-DE"/>
              <a:t>Mag. Sonja Pfeffer</a:t>
            </a:r>
            <a:endParaRPr lang="de-AT"/>
          </a:p>
        </p:txBody>
      </p:sp>
      <p:sp>
        <p:nvSpPr>
          <p:cNvPr id="6"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7" name="Rectangle 10"/>
          <p:cNvSpPr>
            <a:spLocks noGrp="1" noChangeArrowheads="1"/>
          </p:cNvSpPr>
          <p:nvPr>
            <p:ph type="sldNum" sz="quarter" idx="12"/>
          </p:nvPr>
        </p:nvSpPr>
        <p:spPr/>
        <p:txBody>
          <a:bodyPr/>
          <a:lstStyle>
            <a:lvl1pPr>
              <a:defRPr>
                <a:latin typeface="Arial" charset="0"/>
              </a:defRPr>
            </a:lvl1pPr>
          </a:lstStyle>
          <a:p>
            <a:pPr>
              <a:defRPr/>
            </a:pPr>
            <a:fld id="{496F48BA-FFB1-4AF9-ACBA-ADBCF6D8FD0A}" type="slidenum">
              <a:rPr lang="de-AT"/>
              <a:pPr>
                <a:defRPr/>
              </a:pPr>
              <a:t>‹Nr.›</a:t>
            </a:fld>
            <a:endParaRPr lang="de-AT"/>
          </a:p>
        </p:txBody>
      </p:sp>
    </p:spTree>
    <p:extLst>
      <p:ext uri="{BB962C8B-B14F-4D97-AF65-F5344CB8AC3E}">
        <p14:creationId xmlns:p14="http://schemas.microsoft.com/office/powerpoint/2010/main" val="213996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5"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6" name="Rectangle 10"/>
          <p:cNvSpPr>
            <a:spLocks noGrp="1" noChangeArrowheads="1"/>
          </p:cNvSpPr>
          <p:nvPr>
            <p:ph type="sldNum" sz="quarter" idx="12"/>
          </p:nvPr>
        </p:nvSpPr>
        <p:spPr/>
        <p:txBody>
          <a:bodyPr/>
          <a:lstStyle>
            <a:lvl1pPr>
              <a:defRPr>
                <a:latin typeface="Arial" charset="0"/>
              </a:defRPr>
            </a:lvl1pPr>
          </a:lstStyle>
          <a:p>
            <a:pPr>
              <a:defRPr/>
            </a:pPr>
            <a:fld id="{B0F86860-E911-4F36-88F8-66BB6DA1789F}" type="slidenum">
              <a:rPr lang="de-AT"/>
              <a:pPr>
                <a:defRPr/>
              </a:pPr>
              <a:t>‹Nr.›</a:t>
            </a:fld>
            <a:endParaRPr lang="de-AT"/>
          </a:p>
        </p:txBody>
      </p:sp>
    </p:spTree>
    <p:extLst>
      <p:ext uri="{BB962C8B-B14F-4D97-AF65-F5344CB8AC3E}">
        <p14:creationId xmlns:p14="http://schemas.microsoft.com/office/powerpoint/2010/main" val="263396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57950" y="260350"/>
            <a:ext cx="1827213" cy="5627688"/>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971550" y="260350"/>
            <a:ext cx="5334000" cy="562768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5"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6" name="Rectangle 10"/>
          <p:cNvSpPr>
            <a:spLocks noGrp="1" noChangeArrowheads="1"/>
          </p:cNvSpPr>
          <p:nvPr>
            <p:ph type="sldNum" sz="quarter" idx="12"/>
          </p:nvPr>
        </p:nvSpPr>
        <p:spPr/>
        <p:txBody>
          <a:bodyPr/>
          <a:lstStyle>
            <a:lvl1pPr>
              <a:defRPr>
                <a:latin typeface="Arial" charset="0"/>
              </a:defRPr>
            </a:lvl1pPr>
          </a:lstStyle>
          <a:p>
            <a:pPr>
              <a:defRPr/>
            </a:pPr>
            <a:fld id="{CF739593-2006-4BF6-8CF4-7120C1E65C58}" type="slidenum">
              <a:rPr lang="de-AT"/>
              <a:pPr>
                <a:defRPr/>
              </a:pPr>
              <a:t>‹Nr.›</a:t>
            </a:fld>
            <a:endParaRPr lang="de-AT"/>
          </a:p>
        </p:txBody>
      </p:sp>
    </p:spTree>
    <p:extLst>
      <p:ext uri="{BB962C8B-B14F-4D97-AF65-F5344CB8AC3E}">
        <p14:creationId xmlns:p14="http://schemas.microsoft.com/office/powerpoint/2010/main" val="3933088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971550" y="260350"/>
            <a:ext cx="7313613" cy="1143000"/>
          </a:xfrm>
        </p:spPr>
        <p:txBody>
          <a:bodyPr/>
          <a:lstStyle/>
          <a:p>
            <a:r>
              <a:rPr lang="de-DE" smtClean="0"/>
              <a:t>Titelmasterformat durch Klicken bearbeiten</a:t>
            </a:r>
            <a:endParaRPr lang="de-AT"/>
          </a:p>
        </p:txBody>
      </p:sp>
      <p:sp>
        <p:nvSpPr>
          <p:cNvPr id="3" name="Diagrammplatzhalter 2"/>
          <p:cNvSpPr>
            <a:spLocks noGrp="1"/>
          </p:cNvSpPr>
          <p:nvPr>
            <p:ph type="chart" idx="1"/>
          </p:nvPr>
        </p:nvSpPr>
        <p:spPr>
          <a:xfrm>
            <a:off x="971550" y="1773238"/>
            <a:ext cx="7313613" cy="4114800"/>
          </a:xfrm>
        </p:spPr>
        <p:txBody>
          <a:bodyPr/>
          <a:lstStyle/>
          <a:p>
            <a:pPr lvl="0"/>
            <a:endParaRPr lang="de-AT" noProof="0" smtClean="0"/>
          </a:p>
        </p:txBody>
      </p:sp>
      <p:sp>
        <p:nvSpPr>
          <p:cNvPr id="4"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5"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6" name="Rectangle 10"/>
          <p:cNvSpPr>
            <a:spLocks noGrp="1" noChangeArrowheads="1"/>
          </p:cNvSpPr>
          <p:nvPr>
            <p:ph type="sldNum" sz="quarter" idx="12"/>
          </p:nvPr>
        </p:nvSpPr>
        <p:spPr/>
        <p:txBody>
          <a:bodyPr/>
          <a:lstStyle>
            <a:lvl1pPr>
              <a:defRPr>
                <a:latin typeface="Arial" charset="0"/>
              </a:defRPr>
            </a:lvl1pPr>
          </a:lstStyle>
          <a:p>
            <a:pPr>
              <a:defRPr/>
            </a:pPr>
            <a:fld id="{DC52E36C-65EB-46DC-9493-E44D7BC39493}" type="slidenum">
              <a:rPr lang="de-AT"/>
              <a:pPr>
                <a:defRPr/>
              </a:pPr>
              <a:t>‹Nr.›</a:t>
            </a:fld>
            <a:endParaRPr lang="de-AT"/>
          </a:p>
        </p:txBody>
      </p:sp>
    </p:spTree>
    <p:extLst>
      <p:ext uri="{BB962C8B-B14F-4D97-AF65-F5344CB8AC3E}">
        <p14:creationId xmlns:p14="http://schemas.microsoft.com/office/powerpoint/2010/main" val="2879421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971550" y="260350"/>
            <a:ext cx="7313613" cy="1143000"/>
          </a:xfrm>
        </p:spPr>
        <p:txBody>
          <a:bodyPr/>
          <a:lstStyle/>
          <a:p>
            <a:r>
              <a:rPr lang="de-DE" smtClean="0"/>
              <a:t>Titelmasterformat durch Klicken bearbeiten</a:t>
            </a:r>
            <a:endParaRPr lang="de-AT"/>
          </a:p>
        </p:txBody>
      </p:sp>
      <p:sp>
        <p:nvSpPr>
          <p:cNvPr id="3" name="Tabellenplatzhalter 2"/>
          <p:cNvSpPr>
            <a:spLocks noGrp="1"/>
          </p:cNvSpPr>
          <p:nvPr>
            <p:ph type="tbl" idx="1"/>
          </p:nvPr>
        </p:nvSpPr>
        <p:spPr>
          <a:xfrm>
            <a:off x="971550" y="1773238"/>
            <a:ext cx="7313613" cy="4114800"/>
          </a:xfrm>
        </p:spPr>
        <p:txBody>
          <a:bodyPr/>
          <a:lstStyle/>
          <a:p>
            <a:pPr lvl="0"/>
            <a:endParaRPr lang="de-AT" noProof="0" smtClean="0"/>
          </a:p>
        </p:txBody>
      </p:sp>
      <p:sp>
        <p:nvSpPr>
          <p:cNvPr id="4"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5"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6" name="Rectangle 10"/>
          <p:cNvSpPr>
            <a:spLocks noGrp="1" noChangeArrowheads="1"/>
          </p:cNvSpPr>
          <p:nvPr>
            <p:ph type="sldNum" sz="quarter" idx="12"/>
          </p:nvPr>
        </p:nvSpPr>
        <p:spPr/>
        <p:txBody>
          <a:bodyPr/>
          <a:lstStyle>
            <a:lvl1pPr>
              <a:defRPr>
                <a:latin typeface="Arial" charset="0"/>
              </a:defRPr>
            </a:lvl1pPr>
          </a:lstStyle>
          <a:p>
            <a:pPr>
              <a:defRPr/>
            </a:pPr>
            <a:fld id="{BE32A1E3-00D3-4B21-A8EA-EF6B09C08686}" type="slidenum">
              <a:rPr lang="de-AT"/>
              <a:pPr>
                <a:defRPr/>
              </a:pPr>
              <a:t>‹Nr.›</a:t>
            </a:fld>
            <a:endParaRPr lang="de-AT"/>
          </a:p>
        </p:txBody>
      </p:sp>
    </p:spTree>
    <p:extLst>
      <p:ext uri="{BB962C8B-B14F-4D97-AF65-F5344CB8AC3E}">
        <p14:creationId xmlns:p14="http://schemas.microsoft.com/office/powerpoint/2010/main" val="229739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5"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6" name="Rectangle 10"/>
          <p:cNvSpPr>
            <a:spLocks noGrp="1" noChangeArrowheads="1"/>
          </p:cNvSpPr>
          <p:nvPr>
            <p:ph type="sldNum" sz="quarter" idx="12"/>
          </p:nvPr>
        </p:nvSpPr>
        <p:spPr/>
        <p:txBody>
          <a:bodyPr/>
          <a:lstStyle>
            <a:lvl1pPr>
              <a:defRPr>
                <a:latin typeface="Arial" charset="0"/>
              </a:defRPr>
            </a:lvl1pPr>
          </a:lstStyle>
          <a:p>
            <a:pPr>
              <a:defRPr/>
            </a:pPr>
            <a:fld id="{6D543A07-B7B7-46C4-9413-58A99A702802}" type="slidenum">
              <a:rPr lang="de-AT"/>
              <a:pPr>
                <a:defRPr/>
              </a:pPr>
              <a:t>‹Nr.›</a:t>
            </a:fld>
            <a:endParaRPr lang="de-AT"/>
          </a:p>
        </p:txBody>
      </p:sp>
    </p:spTree>
    <p:extLst>
      <p:ext uri="{BB962C8B-B14F-4D97-AF65-F5344CB8AC3E}">
        <p14:creationId xmlns:p14="http://schemas.microsoft.com/office/powerpoint/2010/main" val="298464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5"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6" name="Rectangle 10"/>
          <p:cNvSpPr>
            <a:spLocks noGrp="1" noChangeArrowheads="1"/>
          </p:cNvSpPr>
          <p:nvPr>
            <p:ph type="sldNum" sz="quarter" idx="12"/>
          </p:nvPr>
        </p:nvSpPr>
        <p:spPr/>
        <p:txBody>
          <a:bodyPr/>
          <a:lstStyle>
            <a:lvl1pPr>
              <a:defRPr>
                <a:latin typeface="Arial" charset="0"/>
              </a:defRPr>
            </a:lvl1pPr>
          </a:lstStyle>
          <a:p>
            <a:pPr>
              <a:defRPr/>
            </a:pPr>
            <a:fld id="{86D5EC98-168D-4E1C-9680-BD19FCCCC8A1}" type="slidenum">
              <a:rPr lang="de-AT"/>
              <a:pPr>
                <a:defRPr/>
              </a:pPr>
              <a:t>‹Nr.›</a:t>
            </a:fld>
            <a:endParaRPr lang="de-AT"/>
          </a:p>
        </p:txBody>
      </p:sp>
    </p:spTree>
    <p:extLst>
      <p:ext uri="{BB962C8B-B14F-4D97-AF65-F5344CB8AC3E}">
        <p14:creationId xmlns:p14="http://schemas.microsoft.com/office/powerpoint/2010/main" val="134453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971550" y="1773238"/>
            <a:ext cx="35798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703763" y="1773238"/>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6"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7" name="Rectangle 10"/>
          <p:cNvSpPr>
            <a:spLocks noGrp="1" noChangeArrowheads="1"/>
          </p:cNvSpPr>
          <p:nvPr>
            <p:ph type="sldNum" sz="quarter" idx="12"/>
          </p:nvPr>
        </p:nvSpPr>
        <p:spPr/>
        <p:txBody>
          <a:bodyPr/>
          <a:lstStyle>
            <a:lvl1pPr>
              <a:defRPr>
                <a:latin typeface="Arial" charset="0"/>
              </a:defRPr>
            </a:lvl1pPr>
          </a:lstStyle>
          <a:p>
            <a:pPr>
              <a:defRPr/>
            </a:pPr>
            <a:fld id="{2F54BAB2-BD82-414A-845B-A844C1451ACB}" type="slidenum">
              <a:rPr lang="de-AT"/>
              <a:pPr>
                <a:defRPr/>
              </a:pPr>
              <a:t>‹Nr.›</a:t>
            </a:fld>
            <a:endParaRPr lang="de-AT"/>
          </a:p>
        </p:txBody>
      </p:sp>
    </p:spTree>
    <p:extLst>
      <p:ext uri="{BB962C8B-B14F-4D97-AF65-F5344CB8AC3E}">
        <p14:creationId xmlns:p14="http://schemas.microsoft.com/office/powerpoint/2010/main" val="221383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8"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9" name="Rectangle 10"/>
          <p:cNvSpPr>
            <a:spLocks noGrp="1" noChangeArrowheads="1"/>
          </p:cNvSpPr>
          <p:nvPr>
            <p:ph type="sldNum" sz="quarter" idx="12"/>
          </p:nvPr>
        </p:nvSpPr>
        <p:spPr/>
        <p:txBody>
          <a:bodyPr/>
          <a:lstStyle>
            <a:lvl1pPr>
              <a:defRPr>
                <a:latin typeface="Arial" charset="0"/>
              </a:defRPr>
            </a:lvl1pPr>
          </a:lstStyle>
          <a:p>
            <a:pPr>
              <a:defRPr/>
            </a:pPr>
            <a:fld id="{9C743A75-D872-4125-B7C7-2A7D13A88376}" type="slidenum">
              <a:rPr lang="de-AT"/>
              <a:pPr>
                <a:defRPr/>
              </a:pPr>
              <a:t>‹Nr.›</a:t>
            </a:fld>
            <a:endParaRPr lang="de-AT"/>
          </a:p>
        </p:txBody>
      </p:sp>
    </p:spTree>
    <p:extLst>
      <p:ext uri="{BB962C8B-B14F-4D97-AF65-F5344CB8AC3E}">
        <p14:creationId xmlns:p14="http://schemas.microsoft.com/office/powerpoint/2010/main" val="21604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4"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5" name="Rectangle 10"/>
          <p:cNvSpPr>
            <a:spLocks noGrp="1" noChangeArrowheads="1"/>
          </p:cNvSpPr>
          <p:nvPr>
            <p:ph type="sldNum" sz="quarter" idx="12"/>
          </p:nvPr>
        </p:nvSpPr>
        <p:spPr/>
        <p:txBody>
          <a:bodyPr/>
          <a:lstStyle>
            <a:lvl1pPr>
              <a:defRPr>
                <a:latin typeface="Arial" charset="0"/>
              </a:defRPr>
            </a:lvl1pPr>
          </a:lstStyle>
          <a:p>
            <a:pPr>
              <a:defRPr/>
            </a:pPr>
            <a:fld id="{38FF1029-B117-4CC2-8302-A58F7B433563}" type="slidenum">
              <a:rPr lang="de-AT"/>
              <a:pPr>
                <a:defRPr/>
              </a:pPr>
              <a:t>‹Nr.›</a:t>
            </a:fld>
            <a:endParaRPr lang="de-AT"/>
          </a:p>
        </p:txBody>
      </p:sp>
    </p:spTree>
    <p:extLst>
      <p:ext uri="{BB962C8B-B14F-4D97-AF65-F5344CB8AC3E}">
        <p14:creationId xmlns:p14="http://schemas.microsoft.com/office/powerpoint/2010/main" val="399679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3"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4" name="Rectangle 10"/>
          <p:cNvSpPr>
            <a:spLocks noGrp="1" noChangeArrowheads="1"/>
          </p:cNvSpPr>
          <p:nvPr>
            <p:ph type="sldNum" sz="quarter" idx="12"/>
          </p:nvPr>
        </p:nvSpPr>
        <p:spPr/>
        <p:txBody>
          <a:bodyPr/>
          <a:lstStyle>
            <a:lvl1pPr>
              <a:defRPr>
                <a:latin typeface="Arial" charset="0"/>
              </a:defRPr>
            </a:lvl1pPr>
          </a:lstStyle>
          <a:p>
            <a:pPr>
              <a:defRPr/>
            </a:pPr>
            <a:fld id="{41148856-0253-4DA2-97B0-6BEF8E6EEE3A}" type="slidenum">
              <a:rPr lang="de-AT"/>
              <a:pPr>
                <a:defRPr/>
              </a:pPr>
              <a:t>‹Nr.›</a:t>
            </a:fld>
            <a:endParaRPr lang="de-AT"/>
          </a:p>
        </p:txBody>
      </p:sp>
    </p:spTree>
    <p:extLst>
      <p:ext uri="{BB962C8B-B14F-4D97-AF65-F5344CB8AC3E}">
        <p14:creationId xmlns:p14="http://schemas.microsoft.com/office/powerpoint/2010/main" val="158244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6"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7" name="Rectangle 10"/>
          <p:cNvSpPr>
            <a:spLocks noGrp="1" noChangeArrowheads="1"/>
          </p:cNvSpPr>
          <p:nvPr>
            <p:ph type="sldNum" sz="quarter" idx="12"/>
          </p:nvPr>
        </p:nvSpPr>
        <p:spPr/>
        <p:txBody>
          <a:bodyPr/>
          <a:lstStyle>
            <a:lvl1pPr>
              <a:defRPr>
                <a:latin typeface="Arial" charset="0"/>
              </a:defRPr>
            </a:lvl1pPr>
          </a:lstStyle>
          <a:p>
            <a:pPr>
              <a:defRPr/>
            </a:pPr>
            <a:fld id="{3AA4CCFE-51F8-487F-B7E8-AB37852ED113}" type="slidenum">
              <a:rPr lang="de-AT"/>
              <a:pPr>
                <a:defRPr/>
              </a:pPr>
              <a:t>‹Nr.›</a:t>
            </a:fld>
            <a:endParaRPr lang="de-AT"/>
          </a:p>
        </p:txBody>
      </p:sp>
    </p:spTree>
    <p:extLst>
      <p:ext uri="{BB962C8B-B14F-4D97-AF65-F5344CB8AC3E}">
        <p14:creationId xmlns:p14="http://schemas.microsoft.com/office/powerpoint/2010/main" val="301608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dt" sz="half" idx="10"/>
          </p:nvPr>
        </p:nvSpPr>
        <p:spPr/>
        <p:txBody>
          <a:bodyPr/>
          <a:lstStyle>
            <a:lvl1pPr>
              <a:defRPr>
                <a:latin typeface="Arial" charset="0"/>
              </a:defRPr>
            </a:lvl1pPr>
          </a:lstStyle>
          <a:p>
            <a:pPr>
              <a:defRPr/>
            </a:pPr>
            <a:r>
              <a:rPr lang="de-DE"/>
              <a:t>Mag. Sonja Pfeffer</a:t>
            </a:r>
            <a:endParaRPr lang="en-US"/>
          </a:p>
        </p:txBody>
      </p:sp>
      <p:sp>
        <p:nvSpPr>
          <p:cNvPr id="6" name="Rectangle 9"/>
          <p:cNvSpPr>
            <a:spLocks noGrp="1" noChangeArrowheads="1"/>
          </p:cNvSpPr>
          <p:nvPr>
            <p:ph type="ftr" sz="quarter" idx="11"/>
          </p:nvPr>
        </p:nvSpPr>
        <p:spPr/>
        <p:txBody>
          <a:bodyPr/>
          <a:lstStyle>
            <a:lvl1pPr>
              <a:defRPr>
                <a:latin typeface="Arial" charset="0"/>
              </a:defRPr>
            </a:lvl1pPr>
          </a:lstStyle>
          <a:p>
            <a:pPr>
              <a:defRPr/>
            </a:pPr>
            <a:r>
              <a:rPr lang="de-AT"/>
              <a:t>Entrepreneurship &amp; Management</a:t>
            </a:r>
          </a:p>
        </p:txBody>
      </p:sp>
      <p:sp>
        <p:nvSpPr>
          <p:cNvPr id="7" name="Rectangle 10"/>
          <p:cNvSpPr>
            <a:spLocks noGrp="1" noChangeArrowheads="1"/>
          </p:cNvSpPr>
          <p:nvPr>
            <p:ph type="sldNum" sz="quarter" idx="12"/>
          </p:nvPr>
        </p:nvSpPr>
        <p:spPr/>
        <p:txBody>
          <a:bodyPr/>
          <a:lstStyle>
            <a:lvl1pPr>
              <a:defRPr>
                <a:latin typeface="Arial" charset="0"/>
              </a:defRPr>
            </a:lvl1pPr>
          </a:lstStyle>
          <a:p>
            <a:pPr>
              <a:defRPr/>
            </a:pPr>
            <a:fld id="{58237847-37DC-4FCE-99B1-5FEC8E3E1589}" type="slidenum">
              <a:rPr lang="de-AT"/>
              <a:pPr>
                <a:defRPr/>
              </a:pPr>
              <a:t>‹Nr.›</a:t>
            </a:fld>
            <a:endParaRPr lang="de-AT"/>
          </a:p>
        </p:txBody>
      </p:sp>
    </p:spTree>
    <p:extLst>
      <p:ext uri="{BB962C8B-B14F-4D97-AF65-F5344CB8AC3E}">
        <p14:creationId xmlns:p14="http://schemas.microsoft.com/office/powerpoint/2010/main" val="398104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AutoShape 3"/>
          <p:cNvSpPr>
            <a:spLocks noChangeArrowheads="1"/>
          </p:cNvSpPr>
          <p:nvPr/>
        </p:nvSpPr>
        <p:spPr bwMode="auto">
          <a:xfrm>
            <a:off x="-3205163" y="685800"/>
            <a:ext cx="4114801" cy="3124200"/>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54 h 64000"/>
              <a:gd name="T29" fmla="*/ 50296 w 64000"/>
              <a:gd name="T30" fmla="*/ 2625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AT"/>
          </a:p>
        </p:txBody>
      </p:sp>
      <p:sp>
        <p:nvSpPr>
          <p:cNvPr id="1027" name="AutoShape 4"/>
          <p:cNvSpPr>
            <a:spLocks noChangeArrowheads="1"/>
          </p:cNvSpPr>
          <p:nvPr/>
        </p:nvSpPr>
        <p:spPr bwMode="auto">
          <a:xfrm>
            <a:off x="-2392363" y="0"/>
            <a:ext cx="3094038" cy="3154363"/>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05 h 64000"/>
              <a:gd name="T29" fmla="*/ 50077 w 64000"/>
              <a:gd name="T30" fmla="*/ 26405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AT"/>
          </a:p>
        </p:txBody>
      </p:sp>
      <p:sp>
        <p:nvSpPr>
          <p:cNvPr id="1028" name="Rectangle 6"/>
          <p:cNvSpPr>
            <a:spLocks noGrp="1" noChangeArrowheads="1"/>
          </p:cNvSpPr>
          <p:nvPr>
            <p:ph type="title"/>
          </p:nvPr>
        </p:nvSpPr>
        <p:spPr bwMode="auto">
          <a:xfrm>
            <a:off x="971550" y="260350"/>
            <a:ext cx="7313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AT" smtClean="0"/>
              <a:t>Titelmasterformat durch Klicken bearbeiten</a:t>
            </a:r>
          </a:p>
        </p:txBody>
      </p:sp>
      <p:sp>
        <p:nvSpPr>
          <p:cNvPr id="1029" name="Rectangle 7"/>
          <p:cNvSpPr>
            <a:spLocks noGrp="1" noChangeArrowheads="1"/>
          </p:cNvSpPr>
          <p:nvPr>
            <p:ph type="body" idx="1"/>
          </p:nvPr>
        </p:nvSpPr>
        <p:spPr bwMode="auto">
          <a:xfrm>
            <a:off x="971550" y="1773238"/>
            <a:ext cx="731361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a:p>
            <a:pPr lvl="4"/>
            <a:r>
              <a:rPr lang="de-AT" smtClean="0"/>
              <a:t>Fünfte Ebene</a:t>
            </a:r>
          </a:p>
          <a:p>
            <a:pPr lvl="3"/>
            <a:r>
              <a:rPr lang="de-AT" smtClean="0"/>
              <a:t>Vierte Ebene</a:t>
            </a:r>
          </a:p>
        </p:txBody>
      </p:sp>
      <p:sp>
        <p:nvSpPr>
          <p:cNvPr id="922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rgbClr val="000000"/>
                </a:solidFill>
                <a:latin typeface="Verdana" pitchFamily="34" charset="0"/>
              </a:defRPr>
            </a:lvl1pPr>
          </a:lstStyle>
          <a:p>
            <a:pPr>
              <a:defRPr/>
            </a:pPr>
            <a:r>
              <a:rPr lang="de-DE"/>
              <a:t>Mag. Sonja Pfeffer</a:t>
            </a:r>
            <a:endParaRPr lang="en-US"/>
          </a:p>
        </p:txBody>
      </p:sp>
      <p:sp>
        <p:nvSpPr>
          <p:cNvPr id="922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Verdana" pitchFamily="34" charset="0"/>
              </a:defRPr>
            </a:lvl1pPr>
          </a:lstStyle>
          <a:p>
            <a:pPr>
              <a:defRPr/>
            </a:pPr>
            <a:r>
              <a:rPr lang="de-AT"/>
              <a:t>Entrepreneurship &amp; Management</a:t>
            </a:r>
          </a:p>
        </p:txBody>
      </p:sp>
      <p:sp>
        <p:nvSpPr>
          <p:cNvPr id="922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Verdana" pitchFamily="34" charset="0"/>
              </a:defRPr>
            </a:lvl1pPr>
          </a:lstStyle>
          <a:p>
            <a:pPr>
              <a:defRPr/>
            </a:pPr>
            <a:fld id="{0279A002-B407-4D06-8BC9-4539F7D7EDD6}" type="slidenum">
              <a:rPr lang="de-AT"/>
              <a:pPr>
                <a:defRPr/>
              </a:pPr>
              <a:t>‹Nr.›</a:t>
            </a:fld>
            <a:endParaRPr lang="de-AT"/>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 id="2147484236" r:id="rId12"/>
    <p:sldLayoutId id="2147484237" r:id="rId13"/>
  </p:sldLayoutIdLst>
  <p:hf hdr="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ruenderservice.net/publikationen"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
          <p:cNvSpPr>
            <a:spLocks noGrp="1" noChangeArrowheads="1"/>
          </p:cNvSpPr>
          <p:nvPr>
            <p:ph type="ctrTitle"/>
          </p:nvPr>
        </p:nvSpPr>
        <p:spPr>
          <a:xfrm>
            <a:off x="1403350" y="2928938"/>
            <a:ext cx="7489825" cy="3214687"/>
          </a:xfrm>
        </p:spPr>
        <p:txBody>
          <a:bodyPr/>
          <a:lstStyle/>
          <a:p>
            <a:pPr eaLnBrk="1" hangingPunct="1"/>
            <a:r>
              <a:rPr lang="de-AT" sz="5400" b="1" smtClean="0">
                <a:solidFill>
                  <a:srgbClr val="777777"/>
                </a:solidFill>
                <a:latin typeface="Arial Black" pitchFamily="34" charset="0"/>
              </a:rPr>
              <a:t>Gewerbliche</a:t>
            </a:r>
            <a:r>
              <a:rPr lang="de-AT" sz="5400" b="1" smtClean="0">
                <a:latin typeface="Arial Black" pitchFamily="34" charset="0"/>
              </a:rPr>
              <a:t> Sozialversicherung</a:t>
            </a:r>
            <a:r>
              <a:rPr lang="de-AT" sz="6300" smtClean="0">
                <a:latin typeface="Arial Black" pitchFamily="34" charset="0"/>
              </a:rPr>
              <a:t/>
            </a:r>
            <a:br>
              <a:rPr lang="de-AT" sz="6300" smtClean="0">
                <a:latin typeface="Arial Black" pitchFamily="34" charset="0"/>
              </a:rPr>
            </a:br>
            <a:endParaRPr lang="de-AT" sz="6300" smtClean="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58850" y="404813"/>
            <a:ext cx="7848600" cy="1584325"/>
          </a:xfrm>
        </p:spPr>
        <p:txBody>
          <a:bodyPr/>
          <a:lstStyle/>
          <a:p>
            <a:pPr eaLnBrk="1" hangingPunct="1"/>
            <a:r>
              <a:rPr lang="de-DE" sz="3200" smtClean="0">
                <a:solidFill>
                  <a:srgbClr val="777777"/>
                </a:solidFill>
                <a:latin typeface="Arial Black" pitchFamily="34" charset="0"/>
              </a:rPr>
              <a:t>Wer ist bei der gewerblichen      1        Sozialversicherung pflichtversichert?</a:t>
            </a:r>
            <a:endParaRPr lang="de-AT" sz="3200" smtClean="0">
              <a:solidFill>
                <a:srgbClr val="777777"/>
              </a:solidFill>
              <a:latin typeface="Arial Black" pitchFamily="34" charset="0"/>
            </a:endParaRPr>
          </a:p>
        </p:txBody>
      </p:sp>
      <p:sp>
        <p:nvSpPr>
          <p:cNvPr id="334853" name="Rectangle 5"/>
          <p:cNvSpPr>
            <a:spLocks noGrp="1" noChangeArrowheads="1"/>
          </p:cNvSpPr>
          <p:nvPr>
            <p:ph idx="1"/>
          </p:nvPr>
        </p:nvSpPr>
        <p:spPr>
          <a:xfrm>
            <a:off x="962025" y="2997200"/>
            <a:ext cx="7200900" cy="1800225"/>
          </a:xfrm>
        </p:spPr>
        <p:txBody>
          <a:bodyPr/>
          <a:lstStyle/>
          <a:p>
            <a:pPr eaLnBrk="1" hangingPunct="1">
              <a:buClr>
                <a:schemeClr val="accent1"/>
              </a:buClr>
              <a:buSzPct val="100000"/>
              <a:buFont typeface="Webdings" pitchFamily="18" charset="2"/>
              <a:buChar char="="/>
              <a:defRPr/>
            </a:pPr>
            <a:r>
              <a:rPr lang="de-DE" sz="2200" dirty="0" smtClean="0">
                <a:latin typeface="+mj-lt"/>
              </a:rPr>
              <a:t>Werkvertragsnehmer</a:t>
            </a:r>
            <a:endParaRPr lang="de-DE" sz="2200" dirty="0">
              <a:latin typeface="+mj-lt"/>
            </a:endParaRPr>
          </a:p>
          <a:p>
            <a:pPr eaLnBrk="1" hangingPunct="1">
              <a:buClr>
                <a:schemeClr val="accent1"/>
              </a:buClr>
              <a:buSzPct val="100000"/>
              <a:buFont typeface="Webdings" pitchFamily="18" charset="2"/>
              <a:buChar char="="/>
              <a:defRPr/>
            </a:pPr>
            <a:r>
              <a:rPr lang="de-DE" sz="2200" dirty="0" smtClean="0">
                <a:latin typeface="+mj-lt"/>
              </a:rPr>
              <a:t>Einzelunternehmer</a:t>
            </a:r>
          </a:p>
          <a:p>
            <a:pPr eaLnBrk="1" hangingPunct="1">
              <a:buClr>
                <a:schemeClr val="accent1"/>
              </a:buClr>
              <a:buSzPct val="100000"/>
              <a:buFont typeface="Webdings" pitchFamily="18" charset="2"/>
              <a:buChar char="="/>
              <a:defRPr/>
            </a:pPr>
            <a:r>
              <a:rPr lang="de-DE" sz="2200" dirty="0" smtClean="0">
                <a:latin typeface="+mj-lt"/>
              </a:rPr>
              <a:t>Gesellschafter einer OG</a:t>
            </a:r>
          </a:p>
          <a:p>
            <a:pPr eaLnBrk="1" hangingPunct="1">
              <a:buClr>
                <a:schemeClr val="accent1"/>
              </a:buClr>
              <a:buSzPct val="100000"/>
              <a:buFont typeface="Webdings" pitchFamily="18" charset="2"/>
              <a:buChar char="="/>
              <a:defRPr/>
            </a:pPr>
            <a:r>
              <a:rPr lang="de-DE" sz="2200" dirty="0" smtClean="0">
                <a:latin typeface="+mj-lt"/>
              </a:rPr>
              <a:t>persönlich haftender Gesellschafter einer KG</a:t>
            </a:r>
          </a:p>
          <a:p>
            <a:pPr eaLnBrk="1" hangingPunct="1">
              <a:buFont typeface="Wingdings" pitchFamily="2" charset="2"/>
              <a:buNone/>
              <a:defRPr/>
            </a:pPr>
            <a:endParaRPr lang="de-AT" dirty="0" smtClean="0"/>
          </a:p>
        </p:txBody>
      </p:sp>
      <p:sp>
        <p:nvSpPr>
          <p:cNvPr id="24580"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458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458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2E9D17-BFCC-4C61-BFAB-A4043187BB45}" type="slidenum">
              <a:rPr lang="de-AT" altLang="en-US" smtClean="0"/>
              <a:pPr eaLnBrk="1" hangingPunct="1"/>
              <a:t>10</a:t>
            </a:fld>
            <a:endParaRPr lang="de-AT" altLang="en-US" smtClean="0"/>
          </a:p>
        </p:txBody>
      </p:sp>
      <p:pic>
        <p:nvPicPr>
          <p:cNvPr id="2458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0463" y="966788"/>
            <a:ext cx="1292225" cy="156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82663" y="836613"/>
            <a:ext cx="7848600" cy="1143000"/>
          </a:xfrm>
        </p:spPr>
        <p:txBody>
          <a:bodyPr/>
          <a:lstStyle/>
          <a:p>
            <a:pPr eaLnBrk="1" hangingPunct="1"/>
            <a:r>
              <a:rPr lang="de-DE" sz="3200" smtClean="0">
                <a:solidFill>
                  <a:srgbClr val="777777"/>
                </a:solidFill>
                <a:latin typeface="Arial Black" pitchFamily="34" charset="0"/>
              </a:rPr>
              <a:t>Wer ist bei der gewerblichen      2        Sozialversicherung pflichtversichert?</a:t>
            </a:r>
            <a:endParaRPr lang="de-AT" sz="3200" smtClean="0">
              <a:solidFill>
                <a:srgbClr val="777777"/>
              </a:solidFill>
              <a:latin typeface="Arial Black" pitchFamily="34" charset="0"/>
            </a:endParaRPr>
          </a:p>
        </p:txBody>
      </p:sp>
      <p:sp>
        <p:nvSpPr>
          <p:cNvPr id="335877" name="Rectangle 5"/>
          <p:cNvSpPr>
            <a:spLocks noGrp="1" noChangeArrowheads="1"/>
          </p:cNvSpPr>
          <p:nvPr>
            <p:ph idx="1"/>
          </p:nvPr>
        </p:nvSpPr>
        <p:spPr>
          <a:xfrm>
            <a:off x="971550" y="1989138"/>
            <a:ext cx="7845425" cy="3600450"/>
          </a:xfrm>
        </p:spPr>
        <p:txBody>
          <a:bodyPr/>
          <a:lstStyle/>
          <a:p>
            <a:pPr eaLnBrk="1" hangingPunct="1">
              <a:buClr>
                <a:schemeClr val="accent1"/>
              </a:buClr>
              <a:buSzPct val="100000"/>
              <a:buFont typeface="Webdings" pitchFamily="18" charset="2"/>
              <a:buChar char="="/>
              <a:defRPr/>
            </a:pPr>
            <a:r>
              <a:rPr lang="de-DE" sz="2200" dirty="0" smtClean="0">
                <a:latin typeface="+mj-lt"/>
              </a:rPr>
              <a:t>geschäftsführende Gesellschafter einer GmbH</a:t>
            </a:r>
          </a:p>
          <a:p>
            <a:pPr marL="358775" lvl="1" indent="0" eaLnBrk="1" hangingPunct="1">
              <a:buFont typeface="Wingdings" pitchFamily="2" charset="2"/>
              <a:buNone/>
              <a:defRPr/>
            </a:pPr>
            <a:r>
              <a:rPr lang="de-DE" sz="2200" dirty="0" smtClean="0">
                <a:latin typeface="+mj-lt"/>
              </a:rPr>
              <a:t>abhängig von prozentueller Beteiligung</a:t>
            </a:r>
          </a:p>
          <a:p>
            <a:pPr marL="358775" lvl="1" indent="0" eaLnBrk="1" hangingPunct="1">
              <a:buFont typeface="Wingdings" pitchFamily="2" charset="2"/>
              <a:buNone/>
              <a:defRPr/>
            </a:pPr>
            <a:endParaRPr lang="de-DE" sz="2200" dirty="0" smtClean="0">
              <a:latin typeface="+mj-lt"/>
            </a:endParaRPr>
          </a:p>
          <a:p>
            <a:pPr marL="627063" lvl="3" indent="-268288" eaLnBrk="1" hangingPunct="1">
              <a:buClr>
                <a:schemeClr val="accent1"/>
              </a:buClr>
              <a:buSzPct val="100000"/>
              <a:buFont typeface="Courier New" pitchFamily="49" charset="0"/>
              <a:buChar char="o"/>
              <a:defRPr/>
            </a:pPr>
            <a:r>
              <a:rPr lang="de-DE" sz="2200" dirty="0" smtClean="0">
                <a:latin typeface="+mj-lt"/>
              </a:rPr>
              <a:t>bis 25%		nach ASVG – versichert</a:t>
            </a:r>
          </a:p>
          <a:p>
            <a:pPr marL="627063" lvl="3" indent="-268288" eaLnBrk="1" hangingPunct="1">
              <a:buClr>
                <a:schemeClr val="accent1"/>
              </a:buClr>
              <a:buSzPct val="100000"/>
              <a:buFont typeface="Courier New" pitchFamily="49" charset="0"/>
              <a:buChar char="o"/>
              <a:defRPr/>
            </a:pPr>
            <a:r>
              <a:rPr lang="de-DE" sz="2200" dirty="0" smtClean="0">
                <a:latin typeface="+mj-lt"/>
              </a:rPr>
              <a:t>26% - 49% 	Prüfung der Weisungsabhängigkeit</a:t>
            </a:r>
          </a:p>
          <a:p>
            <a:pPr marL="627063" lvl="4" indent="-268288" eaLnBrk="1" hangingPunct="1">
              <a:buFont typeface="Wingdings" pitchFamily="2" charset="2"/>
              <a:buNone/>
              <a:tabLst>
                <a:tab pos="3495675" algn="l"/>
                <a:tab pos="4033838" algn="l"/>
                <a:tab pos="4483100" algn="l"/>
              </a:tabLst>
              <a:defRPr/>
            </a:pPr>
            <a:r>
              <a:rPr lang="de-DE" sz="2200" dirty="0" smtClean="0">
                <a:latin typeface="+mj-lt"/>
              </a:rPr>
              <a:t>	arbeitnehmerähnlich	→ nach ASVG - versichert</a:t>
            </a:r>
          </a:p>
          <a:p>
            <a:pPr marL="627063" lvl="4" indent="-268288" eaLnBrk="1" hangingPunct="1">
              <a:buFont typeface="Wingdings" pitchFamily="2" charset="2"/>
              <a:buNone/>
              <a:tabLst>
                <a:tab pos="3495675" algn="l"/>
                <a:tab pos="4033838" algn="l"/>
                <a:tab pos="4483100" algn="l"/>
              </a:tabLst>
              <a:defRPr/>
            </a:pPr>
            <a:r>
              <a:rPr lang="de-DE" sz="2200" dirty="0" smtClean="0">
                <a:latin typeface="+mj-lt"/>
              </a:rPr>
              <a:t>	dominierende Stellung	→ nach GSVG - versichert</a:t>
            </a:r>
          </a:p>
          <a:p>
            <a:pPr marL="630238" lvl="4" indent="-271463" eaLnBrk="1" hangingPunct="1">
              <a:buClr>
                <a:schemeClr val="accent1"/>
              </a:buClr>
              <a:buSzPct val="100000"/>
              <a:buFont typeface="Courier New" pitchFamily="49" charset="0"/>
              <a:buChar char="o"/>
              <a:defRPr/>
            </a:pPr>
            <a:r>
              <a:rPr lang="de-DE" sz="2200" dirty="0" smtClean="0">
                <a:latin typeface="+mj-lt"/>
              </a:rPr>
              <a:t>ab 50 % 		nach GSVG - versichert	</a:t>
            </a:r>
            <a:endParaRPr lang="de-AT" sz="2200" dirty="0" smtClean="0">
              <a:latin typeface="+mj-lt"/>
            </a:endParaRPr>
          </a:p>
          <a:p>
            <a:pPr marL="609600" indent="-609600" eaLnBrk="1" hangingPunct="1">
              <a:buFont typeface="Wingdings" pitchFamily="2" charset="2"/>
              <a:buNone/>
              <a:defRPr/>
            </a:pPr>
            <a:endParaRPr lang="de-AT" sz="2100" dirty="0" smtClean="0"/>
          </a:p>
        </p:txBody>
      </p:sp>
      <p:sp>
        <p:nvSpPr>
          <p:cNvPr id="25604"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5605"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56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EA317B-6921-4B8F-83A9-408BEF334C67}" type="slidenum">
              <a:rPr lang="de-AT" altLang="en-US" smtClean="0"/>
              <a:pPr eaLnBrk="1" hangingPunct="1"/>
              <a:t>11</a:t>
            </a:fld>
            <a:endParaRPr lang="de-AT" altLang="en-US" smtClean="0"/>
          </a:p>
        </p:txBody>
      </p:sp>
      <p:pic>
        <p:nvPicPr>
          <p:cNvPr id="2560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942975"/>
            <a:ext cx="1292225" cy="156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1017588" y="115888"/>
            <a:ext cx="8064500" cy="619125"/>
          </a:xfrm>
        </p:spPr>
        <p:txBody>
          <a:bodyPr>
            <a:normAutofit fontScale="90000"/>
          </a:bodyPr>
          <a:lstStyle/>
          <a:p>
            <a:pPr eaLnBrk="1" hangingPunct="1">
              <a:defRPr/>
            </a:pPr>
            <a:r>
              <a:rPr lang="de-AT" sz="3800" b="1" dirty="0" smtClean="0"/>
              <a:t/>
            </a:r>
            <a:br>
              <a:rPr lang="de-AT" sz="3800" b="1" dirty="0" smtClean="0"/>
            </a:br>
            <a:r>
              <a:rPr lang="de-AT" sz="3100" b="1" dirty="0" smtClean="0">
                <a:latin typeface="Arial Black" pitchFamily="34" charset="0"/>
              </a:rPr>
              <a:t>Anmeldung bei der gewerblichen SV</a:t>
            </a:r>
            <a:endParaRPr lang="de-AT" sz="3100" b="1" dirty="0">
              <a:latin typeface="Arial Black" pitchFamily="34" charset="0"/>
            </a:endParaRPr>
          </a:p>
        </p:txBody>
      </p:sp>
      <p:sp>
        <p:nvSpPr>
          <p:cNvPr id="26627"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662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662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3410ED-16C1-4120-85EF-A4DF5F527778}" type="slidenum">
              <a:rPr lang="de-AT" altLang="en-US" smtClean="0"/>
              <a:pPr eaLnBrk="1" hangingPunct="1"/>
              <a:t>12</a:t>
            </a:fld>
            <a:endParaRPr lang="de-AT" altLang="en-US" smtClean="0"/>
          </a:p>
        </p:txBody>
      </p:sp>
      <p:graphicFrame>
        <p:nvGraphicFramePr>
          <p:cNvPr id="2" name="Tabelle 1"/>
          <p:cNvGraphicFramePr>
            <a:graphicFrameLocks noGrp="1"/>
          </p:cNvGraphicFramePr>
          <p:nvPr>
            <p:extLst>
              <p:ext uri="{D42A27DB-BD31-4B8C-83A1-F6EECF244321}">
                <p14:modId xmlns:p14="http://schemas.microsoft.com/office/powerpoint/2010/main" val="2496504761"/>
              </p:ext>
            </p:extLst>
          </p:nvPr>
        </p:nvGraphicFramePr>
        <p:xfrm>
          <a:off x="1000125" y="836613"/>
          <a:ext cx="8099425" cy="5394720"/>
        </p:xfrm>
        <a:graphic>
          <a:graphicData uri="http://schemas.openxmlformats.org/drawingml/2006/table">
            <a:tbl>
              <a:tblPr firstRow="1" bandRow="1">
                <a:tableStyleId>{5C22544A-7EE6-4342-B048-85BDC9FD1C3A}</a:tableStyleId>
              </a:tblPr>
              <a:tblGrid>
                <a:gridCol w="3948197"/>
                <a:gridCol w="4151228"/>
              </a:tblGrid>
              <a:tr h="732220">
                <a:tc>
                  <a:txBody>
                    <a:bodyPr/>
                    <a:lstStyle/>
                    <a:p>
                      <a:pPr algn="l">
                        <a:lnSpc>
                          <a:spcPct val="100000"/>
                        </a:lnSpc>
                      </a:pPr>
                      <a:r>
                        <a:rPr lang="de-AT" sz="2200" b="1" baseline="0" dirty="0" smtClean="0">
                          <a:solidFill>
                            <a:schemeClr val="tx1"/>
                          </a:solidFill>
                          <a:latin typeface="+mj-lt"/>
                        </a:rPr>
                        <a:t>Gewerbetreibender </a:t>
                      </a:r>
                      <a:r>
                        <a:rPr lang="de-AT" sz="2200" b="1" baseline="0" dirty="0" smtClean="0">
                          <a:solidFill>
                            <a:schemeClr val="tx1"/>
                          </a:solidFill>
                          <a:latin typeface="+mj-lt"/>
                        </a:rPr>
                        <a:t>mit Gewerbeberechtigung</a:t>
                      </a:r>
                      <a:endParaRPr lang="de-AT" sz="2200" b="1" dirty="0">
                        <a:solidFill>
                          <a:schemeClr val="tx1"/>
                        </a:solidFill>
                        <a:latin typeface="+mj-lt"/>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de-AT" sz="2200" b="1" dirty="0" smtClean="0">
                          <a:solidFill>
                            <a:schemeClr val="tx1"/>
                          </a:solidFill>
                          <a:latin typeface="+mj-lt"/>
                        </a:rPr>
                        <a:t>Selbständiger,</a:t>
                      </a:r>
                      <a:r>
                        <a:rPr lang="de-AT" sz="2200" b="1" baseline="0" dirty="0" smtClean="0">
                          <a:solidFill>
                            <a:schemeClr val="tx1"/>
                          </a:solidFill>
                          <a:latin typeface="+mj-lt"/>
                        </a:rPr>
                        <a:t> der keine Gewerbeberechtigung benötigt</a:t>
                      </a:r>
                      <a:endParaRPr lang="de-AT" sz="2200" b="1" dirty="0">
                        <a:solidFill>
                          <a:schemeClr val="tx1"/>
                        </a:solidFill>
                        <a:latin typeface="+mj-lt"/>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08481">
                <a:tc>
                  <a:txBody>
                    <a:bodyPr/>
                    <a:lstStyle/>
                    <a:p>
                      <a:pPr algn="l"/>
                      <a:r>
                        <a:rPr lang="de-AT" sz="2200" b="0" dirty="0" smtClean="0">
                          <a:solidFill>
                            <a:schemeClr val="tx1"/>
                          </a:solidFill>
                          <a:latin typeface="Arial" pitchFamily="34" charset="0"/>
                          <a:cs typeface="Arial" pitchFamily="34" charset="0"/>
                        </a:rPr>
                        <a:t>Anmeldung des Gewerbes bei der Gewerbebehörde</a:t>
                      </a:r>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l"/>
                      <a:endParaRPr lang="de-AT" sz="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de-AT" sz="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55959">
                <a:tc>
                  <a:txBody>
                    <a:bodyPr/>
                    <a:lstStyle/>
                    <a:p>
                      <a:pPr marL="0" indent="0" algn="l">
                        <a:buClr>
                          <a:schemeClr val="accent1"/>
                        </a:buClr>
                        <a:buFont typeface="Webdings" pitchFamily="18" charset="2"/>
                        <a:buNone/>
                        <a:tabLst/>
                      </a:pPr>
                      <a:r>
                        <a:rPr lang="de-AT" sz="2200" b="1" dirty="0" smtClean="0">
                          <a:solidFill>
                            <a:schemeClr val="tx1"/>
                          </a:solidFill>
                          <a:latin typeface="Arial" pitchFamily="34" charset="0"/>
                          <a:cs typeface="Arial" pitchFamily="34" charset="0"/>
                        </a:rPr>
                        <a:t>Mitteilung</a:t>
                      </a:r>
                      <a:r>
                        <a:rPr lang="de-AT" sz="2200" b="0" dirty="0" smtClean="0">
                          <a:solidFill>
                            <a:schemeClr val="tx1"/>
                          </a:solidFill>
                          <a:latin typeface="Arial" pitchFamily="34" charset="0"/>
                          <a:cs typeface="Arial" pitchFamily="34" charset="0"/>
                        </a:rPr>
                        <a:t> der Gewerbebehörde an die</a:t>
                      </a:r>
                      <a:r>
                        <a:rPr lang="de-AT" sz="2200" b="0" baseline="0" dirty="0" smtClean="0">
                          <a:solidFill>
                            <a:schemeClr val="tx1"/>
                          </a:solidFill>
                          <a:latin typeface="Arial" pitchFamily="34" charset="0"/>
                          <a:cs typeface="Arial" pitchFamily="34" charset="0"/>
                        </a:rPr>
                        <a:t> Sozialversicherungsanstalt der gewerblichen Wirtschaft</a:t>
                      </a:r>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Clr>
                          <a:schemeClr val="accent1"/>
                        </a:buClr>
                        <a:buFont typeface="Webdings" pitchFamily="18" charset="2"/>
                        <a:buNone/>
                      </a:pPr>
                      <a:r>
                        <a:rPr lang="de-AT" sz="2200" b="1" baseline="0" dirty="0" smtClean="0">
                          <a:solidFill>
                            <a:schemeClr val="tx1"/>
                          </a:solidFill>
                          <a:latin typeface="Arial" pitchFamily="34" charset="0"/>
                          <a:cs typeface="Arial" pitchFamily="34" charset="0"/>
                        </a:rPr>
                        <a:t>Anmeldung</a:t>
                      </a:r>
                      <a:r>
                        <a:rPr lang="de-AT" sz="2200" b="0" baseline="0" dirty="0" smtClean="0">
                          <a:solidFill>
                            <a:schemeClr val="tx1"/>
                          </a:solidFill>
                          <a:latin typeface="Arial" pitchFamily="34" charset="0"/>
                          <a:cs typeface="Arial" pitchFamily="34" charset="0"/>
                        </a:rPr>
                        <a:t> bei der Sozialversicherungsanstalt der gewerblichen Wirtschaft</a:t>
                      </a:r>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gridSpan="2">
                  <a:txBody>
                    <a:bodyPr/>
                    <a:lstStyle/>
                    <a:p>
                      <a:pPr algn="ctr"/>
                      <a:endParaRPr lang="de-AT" sz="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a:p>
                  </a:txBody>
                  <a:tcPr/>
                </a:tc>
              </a:tr>
              <a:tr h="284742">
                <a:tc gridSpan="2">
                  <a:txBody>
                    <a:bodyPr/>
                    <a:lstStyle/>
                    <a:p>
                      <a:pPr algn="ctr"/>
                      <a:r>
                        <a:rPr lang="de-AT" sz="2200" b="0" dirty="0" smtClean="0">
                          <a:solidFill>
                            <a:schemeClr val="tx1"/>
                          </a:solidFill>
                          <a:latin typeface="Arial" pitchFamily="34" charset="0"/>
                          <a:cs typeface="Arial" pitchFamily="34" charset="0"/>
                        </a:rPr>
                        <a:t>Aufnahme</a:t>
                      </a:r>
                      <a:r>
                        <a:rPr lang="de-AT" sz="2200" b="0" baseline="0" dirty="0" smtClean="0">
                          <a:solidFill>
                            <a:schemeClr val="tx1"/>
                          </a:solidFill>
                          <a:latin typeface="Arial" pitchFamily="34" charset="0"/>
                          <a:cs typeface="Arial" pitchFamily="34" charset="0"/>
                        </a:rPr>
                        <a:t> in die Versicherungsdatei</a:t>
                      </a:r>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b="0" dirty="0">
                        <a:solidFill>
                          <a:schemeClr val="tx1"/>
                        </a:solidFill>
                        <a:latin typeface="+mj-lt"/>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0">
                <a:tc gridSpan="2">
                  <a:txBody>
                    <a:bodyPr/>
                    <a:lstStyle/>
                    <a:p>
                      <a:pPr algn="ctr"/>
                      <a:endParaRPr lang="de-AT" sz="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a:p>
                  </a:txBody>
                  <a:tcPr/>
                </a:tc>
              </a:tr>
              <a:tr h="284742">
                <a:tc gridSpan="2">
                  <a:txBody>
                    <a:bodyPr/>
                    <a:lstStyle/>
                    <a:p>
                      <a:pPr algn="ctr"/>
                      <a:r>
                        <a:rPr lang="de-AT" sz="2200" b="0" dirty="0" smtClean="0">
                          <a:solidFill>
                            <a:schemeClr val="tx1"/>
                          </a:solidFill>
                          <a:latin typeface="Arial" pitchFamily="34" charset="0"/>
                          <a:cs typeface="Arial" pitchFamily="34" charset="0"/>
                        </a:rPr>
                        <a:t>Versicherungserklärung</a:t>
                      </a:r>
                      <a:r>
                        <a:rPr lang="de-AT" sz="2200" b="0" baseline="0" dirty="0" smtClean="0">
                          <a:solidFill>
                            <a:schemeClr val="tx1"/>
                          </a:solidFill>
                          <a:latin typeface="Arial" pitchFamily="34" charset="0"/>
                          <a:cs typeface="Arial" pitchFamily="34" charset="0"/>
                        </a:rPr>
                        <a:t> durch den Versicherten</a:t>
                      </a:r>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a:p>
                  </a:txBody>
                  <a:tcPr/>
                </a:tc>
              </a:tr>
              <a:tr h="0">
                <a:tc gridSpan="2">
                  <a:txBody>
                    <a:bodyPr/>
                    <a:lstStyle/>
                    <a:p>
                      <a:pPr algn="ctr"/>
                      <a:endParaRPr lang="de-AT" sz="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a:p>
                  </a:txBody>
                  <a:tcPr/>
                </a:tc>
              </a:tr>
              <a:tr h="508481">
                <a:tc gridSpan="2">
                  <a:txBody>
                    <a:bodyPr/>
                    <a:lstStyle/>
                    <a:p>
                      <a:pPr algn="ctr"/>
                      <a:r>
                        <a:rPr lang="de-AT" sz="2200" b="0" dirty="0" smtClean="0">
                          <a:solidFill>
                            <a:schemeClr val="tx1"/>
                          </a:solidFill>
                          <a:latin typeface="Arial" pitchFamily="34" charset="0"/>
                          <a:cs typeface="Arial" pitchFamily="34" charset="0"/>
                        </a:rPr>
                        <a:t>Prüfung</a:t>
                      </a:r>
                      <a:r>
                        <a:rPr lang="de-AT" sz="2200" b="0" baseline="0" dirty="0" smtClean="0">
                          <a:solidFill>
                            <a:schemeClr val="tx1"/>
                          </a:solidFill>
                          <a:latin typeface="Arial" pitchFamily="34" charset="0"/>
                          <a:cs typeface="Arial" pitchFamily="34" charset="0"/>
                        </a:rPr>
                        <a:t> durch die Sozialversicherung und </a:t>
                      </a:r>
                    </a:p>
                    <a:p>
                      <a:pPr algn="ctr"/>
                      <a:r>
                        <a:rPr lang="de-AT" sz="2200" b="0" baseline="0" dirty="0" smtClean="0">
                          <a:solidFill>
                            <a:schemeClr val="tx1"/>
                          </a:solidFill>
                          <a:latin typeface="Arial" pitchFamily="34" charset="0"/>
                          <a:cs typeface="Arial" pitchFamily="34" charset="0"/>
                        </a:rPr>
                        <a:t>Vorschreibung der Beiträge</a:t>
                      </a:r>
                      <a:endParaRPr lang="de-AT" sz="2200" b="0" dirty="0">
                        <a:solidFill>
                          <a:schemeClr val="tx1"/>
                        </a:solidFill>
                        <a:latin typeface="Arial" pitchFamily="34" charset="0"/>
                        <a:cs typeface="Arial" pitchFamily="34" charset="0"/>
                      </a:endParaRPr>
                    </a:p>
                  </a:txBody>
                  <a:tcPr marL="91427" marR="91427"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a:p>
                  </a:txBody>
                  <a:tcPr/>
                </a:tc>
              </a:tr>
            </a:tbl>
          </a:graphicData>
        </a:graphic>
      </p:graphicFrame>
      <p:sp>
        <p:nvSpPr>
          <p:cNvPr id="11" name="Pfeil nach unten 10"/>
          <p:cNvSpPr/>
          <p:nvPr/>
        </p:nvSpPr>
        <p:spPr>
          <a:xfrm>
            <a:off x="2312857" y="2646168"/>
            <a:ext cx="431800" cy="287338"/>
          </a:xfrm>
          <a:prstGeom prst="downArrow">
            <a:avLst/>
          </a:prstGeom>
          <a:solidFill>
            <a:srgbClr val="EB07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2" name="Pfeil nach unten 11"/>
          <p:cNvSpPr/>
          <p:nvPr/>
        </p:nvSpPr>
        <p:spPr>
          <a:xfrm>
            <a:off x="4546321" y="4183063"/>
            <a:ext cx="431800" cy="288925"/>
          </a:xfrm>
          <a:prstGeom prst="downArrow">
            <a:avLst/>
          </a:prstGeom>
          <a:solidFill>
            <a:srgbClr val="EB07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3" name="Pfeil nach unten 12"/>
          <p:cNvSpPr/>
          <p:nvPr/>
        </p:nvSpPr>
        <p:spPr>
          <a:xfrm>
            <a:off x="4546321" y="4738033"/>
            <a:ext cx="431800" cy="288925"/>
          </a:xfrm>
          <a:prstGeom prst="downArrow">
            <a:avLst/>
          </a:prstGeom>
          <a:solidFill>
            <a:srgbClr val="EB07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4" name="Pfeil nach unten 13"/>
          <p:cNvSpPr/>
          <p:nvPr/>
        </p:nvSpPr>
        <p:spPr>
          <a:xfrm>
            <a:off x="4564250" y="5280492"/>
            <a:ext cx="431800" cy="288925"/>
          </a:xfrm>
          <a:prstGeom prst="downArrow">
            <a:avLst/>
          </a:prstGeom>
          <a:solidFill>
            <a:srgbClr val="EB07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
          <p:cNvPicPr>
            <a:picLocks noChangeAspect="1" noChangeArrowheads="1"/>
          </p:cNvPicPr>
          <p:nvPr/>
        </p:nvPicPr>
        <p:blipFill>
          <a:blip r:embed="rId2">
            <a:extLst>
              <a:ext uri="{28A0092B-C50C-407E-A947-70E740481C1C}">
                <a14:useLocalDpi xmlns:a14="http://schemas.microsoft.com/office/drawing/2010/main" val="0"/>
              </a:ext>
            </a:extLst>
          </a:blip>
          <a:srcRect l="3098" t="3171"/>
          <a:stretch>
            <a:fillRect/>
          </a:stretch>
        </p:blipFill>
        <p:spPr bwMode="auto">
          <a:xfrm rot="151507">
            <a:off x="6069013" y="3290888"/>
            <a:ext cx="2709862" cy="266065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chemeClr val="accent1"/>
                </a:solidFill>
              </a14:hiddenFill>
            </a:ext>
          </a:extLst>
        </p:spPr>
      </p:pic>
      <p:sp>
        <p:nvSpPr>
          <p:cNvPr id="27651" name="Rectangle 2"/>
          <p:cNvSpPr>
            <a:spLocks noGrp="1" noChangeArrowheads="1"/>
          </p:cNvSpPr>
          <p:nvPr>
            <p:ph type="title"/>
          </p:nvPr>
        </p:nvSpPr>
        <p:spPr>
          <a:xfrm>
            <a:off x="971550" y="188913"/>
            <a:ext cx="7000875" cy="1143000"/>
          </a:xfrm>
          <a:noFill/>
        </p:spPr>
        <p:txBody>
          <a:bodyPr/>
          <a:lstStyle/>
          <a:p>
            <a:pPr eaLnBrk="1" hangingPunct="1"/>
            <a:r>
              <a:rPr lang="de-DE" sz="2800" b="1" smtClean="0">
                <a:latin typeface="Arial Black" pitchFamily="34" charset="0"/>
              </a:rPr>
              <a:t>Berechnung der Beitragshöhe der gewerblichen Sozialversicherung</a:t>
            </a:r>
            <a:endParaRPr lang="de-AT" sz="2800" b="1" smtClean="0">
              <a:latin typeface="Arial Black" pitchFamily="34" charset="0"/>
            </a:endParaRPr>
          </a:p>
        </p:txBody>
      </p:sp>
      <p:sp>
        <p:nvSpPr>
          <p:cNvPr id="27652"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765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765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19A5F4-00D0-4C94-82AE-736AB1B95507}" type="slidenum">
              <a:rPr lang="de-AT" altLang="en-US" smtClean="0"/>
              <a:pPr eaLnBrk="1" hangingPunct="1"/>
              <a:t>13</a:t>
            </a:fld>
            <a:endParaRPr lang="de-AT" altLang="en-US" smtClean="0"/>
          </a:p>
        </p:txBody>
      </p:sp>
      <p:sp>
        <p:nvSpPr>
          <p:cNvPr id="337924" name="Text Box 4"/>
          <p:cNvSpPr txBox="1">
            <a:spLocks noChangeArrowheads="1"/>
          </p:cNvSpPr>
          <p:nvPr/>
        </p:nvSpPr>
        <p:spPr bwMode="auto">
          <a:xfrm>
            <a:off x="971550" y="1916113"/>
            <a:ext cx="7777163"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0000" tIns="46800" rIns="90000" bIns="46800">
            <a:spAutoFit/>
          </a:bodyPr>
          <a:lstStyle>
            <a:lvl1pPr marL="779463" indent="22225" eaLnBrk="0" hangingPunct="0">
              <a:defRPr>
                <a:solidFill>
                  <a:schemeClr val="tx1"/>
                </a:solidFill>
                <a:latin typeface="Arial" charset="0"/>
              </a:defRPr>
            </a:lvl1pPr>
            <a:lvl2pPr marL="779463" indent="22225"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1" indent="0">
              <a:buClr>
                <a:schemeClr val="tx2"/>
              </a:buClr>
              <a:buSzPct val="70000"/>
              <a:defRPr/>
            </a:pPr>
            <a:r>
              <a:rPr lang="de-DE" sz="2800" dirty="0" smtClean="0"/>
              <a:t> </a:t>
            </a:r>
          </a:p>
          <a:p>
            <a:pPr marL="358775" lvl="1" indent="-358775">
              <a:buClr>
                <a:schemeClr val="accent1"/>
              </a:buClr>
              <a:buSzPct val="100000"/>
              <a:buFont typeface="Webdings" pitchFamily="18" charset="2"/>
              <a:buChar char=""/>
              <a:defRPr/>
            </a:pPr>
            <a:r>
              <a:rPr lang="de-DE" sz="2200" dirty="0" smtClean="0"/>
              <a:t>bei KV und PV	</a:t>
            </a:r>
            <a:r>
              <a:rPr lang="de-DE" sz="2200" b="1" dirty="0" smtClean="0"/>
              <a:t>Beitragsgrundlage</a:t>
            </a:r>
            <a:r>
              <a:rPr lang="de-DE" sz="2200" dirty="0" smtClean="0"/>
              <a:t> x Prozentsatz</a:t>
            </a:r>
          </a:p>
          <a:p>
            <a:pPr marL="358775" lvl="1" indent="-358775">
              <a:buClr>
                <a:schemeClr val="accent1"/>
              </a:buClr>
              <a:buSzPct val="100000"/>
              <a:buFont typeface="Webdings" pitchFamily="18" charset="2"/>
              <a:buChar char=""/>
              <a:defRPr/>
            </a:pPr>
            <a:r>
              <a:rPr lang="de-DE" sz="2200" dirty="0" smtClean="0"/>
              <a:t>bei UV		fixer Betrag</a:t>
            </a:r>
          </a:p>
          <a:p>
            <a:pPr marL="0" lvl="1" indent="0">
              <a:spcAft>
                <a:spcPts val="600"/>
              </a:spcAft>
              <a:buClr>
                <a:schemeClr val="accent1"/>
              </a:buClr>
              <a:buSzPct val="100000"/>
              <a:defRPr/>
            </a:pPr>
            <a:endParaRPr lang="de-DE" sz="2200" b="1" dirty="0" smtClean="0"/>
          </a:p>
          <a:p>
            <a:pPr marL="0" lvl="1" indent="0">
              <a:spcAft>
                <a:spcPts val="600"/>
              </a:spcAft>
              <a:buClr>
                <a:schemeClr val="accent1"/>
              </a:buClr>
              <a:buSzPct val="100000"/>
              <a:defRPr/>
            </a:pPr>
            <a:r>
              <a:rPr lang="de-DE" sz="2200" b="1" dirty="0" smtClean="0"/>
              <a:t>weitere Infos</a:t>
            </a:r>
          </a:p>
          <a:p>
            <a:pPr marL="0" lvl="1" indent="0">
              <a:buClr>
                <a:schemeClr val="accent1"/>
              </a:buClr>
              <a:buSzPct val="100000"/>
              <a:defRPr/>
            </a:pPr>
            <a:r>
              <a:rPr lang="de-DE" sz="2200" dirty="0" smtClean="0">
                <a:solidFill>
                  <a:srgbClr val="000000"/>
                </a:solidFill>
                <a:hlinkClick r:id="rId3"/>
              </a:rPr>
              <a:t>www.gruenderservice.net/publikationen</a:t>
            </a:r>
            <a:r>
              <a:rPr lang="de-DE" sz="2200" dirty="0" smtClean="0">
                <a:solidFill>
                  <a:srgbClr val="000000"/>
                </a:solidFill>
              </a:rPr>
              <a:t/>
            </a:r>
            <a:br>
              <a:rPr lang="de-DE" sz="2200" dirty="0" smtClean="0">
                <a:solidFill>
                  <a:srgbClr val="000000"/>
                </a:solidFill>
              </a:rPr>
            </a:br>
            <a:r>
              <a:rPr lang="de-DE" sz="2200" dirty="0" smtClean="0"/>
              <a:t>Leitfaden für</a:t>
            </a:r>
            <a:br>
              <a:rPr lang="de-DE" sz="2200" dirty="0" smtClean="0"/>
            </a:br>
            <a:r>
              <a:rPr lang="de-DE" sz="2200" dirty="0" smtClean="0"/>
              <a:t>Gründerinnen und Gründer</a:t>
            </a:r>
            <a:br>
              <a:rPr lang="de-DE" sz="2200" dirty="0" smtClean="0"/>
            </a:br>
            <a:r>
              <a:rPr lang="de-DE" sz="2200" dirty="0" smtClean="0"/>
              <a:t>Online-Dokument		</a:t>
            </a:r>
          </a:p>
          <a:p>
            <a:pPr lvl="1">
              <a:buClr>
                <a:schemeClr val="tx2"/>
              </a:buClr>
              <a:buSzPct val="70000"/>
              <a:buFont typeface="Courier New" pitchFamily="49" charset="0"/>
              <a:buChar char="o"/>
              <a:defRPr/>
            </a:pPr>
            <a:endParaRPr lang="de-DE" sz="2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85813" y="258763"/>
            <a:ext cx="7673975" cy="1143000"/>
          </a:xfrm>
        </p:spPr>
        <p:txBody>
          <a:bodyPr/>
          <a:lstStyle/>
          <a:p>
            <a:pPr eaLnBrk="1" hangingPunct="1"/>
            <a:r>
              <a:rPr lang="de-DE" sz="2800" smtClean="0">
                <a:latin typeface="Arial Black" pitchFamily="34" charset="0"/>
              </a:rPr>
              <a:t>Beitragsgrundlage zur Berechnung der gewerblichen Sozialversicherung</a:t>
            </a:r>
            <a:endParaRPr lang="de-AT" sz="2800" smtClean="0">
              <a:latin typeface="Arial Black" pitchFamily="34" charset="0"/>
            </a:endParaRPr>
          </a:p>
        </p:txBody>
      </p:sp>
      <p:sp>
        <p:nvSpPr>
          <p:cNvPr id="28675"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867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8677" name="Foliennummernplatzhalt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99E698-8558-466F-9868-DB2A6E77576D}" type="slidenum">
              <a:rPr lang="de-AT" altLang="en-US" smtClean="0"/>
              <a:pPr eaLnBrk="1" hangingPunct="1"/>
              <a:t>14</a:t>
            </a:fld>
            <a:endParaRPr lang="de-AT" altLang="en-US" smtClean="0"/>
          </a:p>
        </p:txBody>
      </p:sp>
      <p:sp>
        <p:nvSpPr>
          <p:cNvPr id="28678" name="Line 6"/>
          <p:cNvSpPr>
            <a:spLocks noChangeShapeType="1"/>
          </p:cNvSpPr>
          <p:nvPr/>
        </p:nvSpPr>
        <p:spPr bwMode="auto">
          <a:xfrm flipV="1">
            <a:off x="827088" y="1897063"/>
            <a:ext cx="7718425" cy="22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AT"/>
          </a:p>
        </p:txBody>
      </p:sp>
      <p:sp>
        <p:nvSpPr>
          <p:cNvPr id="28679" name="Text Box 7"/>
          <p:cNvSpPr txBox="1">
            <a:spLocks noChangeArrowheads="1"/>
          </p:cNvSpPr>
          <p:nvPr/>
        </p:nvSpPr>
        <p:spPr bwMode="auto">
          <a:xfrm>
            <a:off x="1042988" y="2051050"/>
            <a:ext cx="374491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sz="2000" i="1"/>
              <a:t>vorläufige Beitragsgrundlage</a:t>
            </a:r>
            <a:r>
              <a:rPr lang="de-AT" sz="2000"/>
              <a:t> </a:t>
            </a:r>
          </a:p>
          <a:p>
            <a:pPr eaLnBrk="1" hangingPunct="1"/>
            <a:r>
              <a:rPr lang="de-AT" sz="2000"/>
              <a:t>geschätzt auf Grund des </a:t>
            </a:r>
          </a:p>
          <a:p>
            <a:pPr eaLnBrk="1" hangingPunct="1"/>
            <a:r>
              <a:rPr lang="de-AT" sz="2000"/>
              <a:t>Einkommenssteuerbescheides des 3. vorangegangenen Kalenderjahres</a:t>
            </a:r>
          </a:p>
          <a:p>
            <a:pPr eaLnBrk="1" hangingPunct="1"/>
            <a:endParaRPr lang="de-AT" sz="2000"/>
          </a:p>
          <a:p>
            <a:pPr eaLnBrk="1" hangingPunct="1"/>
            <a:endParaRPr lang="de-AT" sz="2000"/>
          </a:p>
          <a:p>
            <a:pPr eaLnBrk="1" hangingPunct="1"/>
            <a:endParaRPr lang="de-AT" sz="2000"/>
          </a:p>
          <a:p>
            <a:pPr eaLnBrk="1" hangingPunct="1"/>
            <a:r>
              <a:rPr lang="de-AT" sz="2000" b="1"/>
              <a:t>Sonderregelung für</a:t>
            </a:r>
          </a:p>
          <a:p>
            <a:pPr eaLnBrk="1" hangingPunct="1"/>
            <a:r>
              <a:rPr lang="de-AT" sz="2000" b="1"/>
              <a:t>Jungunternehmer </a:t>
            </a:r>
          </a:p>
          <a:p>
            <a:pPr eaLnBrk="1" hangingPunct="1"/>
            <a:r>
              <a:rPr lang="de-AT" sz="2000"/>
              <a:t>Im 1. – 3. Jahr der Selbständigkeit werden fixe Beitragssätze für die PV, KV und UV eingehoben </a:t>
            </a:r>
          </a:p>
        </p:txBody>
      </p:sp>
      <p:sp>
        <p:nvSpPr>
          <p:cNvPr id="28680" name="Line 8"/>
          <p:cNvSpPr>
            <a:spLocks noChangeShapeType="1"/>
          </p:cNvSpPr>
          <p:nvPr/>
        </p:nvSpPr>
        <p:spPr bwMode="auto">
          <a:xfrm flipH="1">
            <a:off x="971550" y="1908175"/>
            <a:ext cx="7938" cy="1922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AT"/>
          </a:p>
        </p:txBody>
      </p:sp>
      <p:sp>
        <p:nvSpPr>
          <p:cNvPr id="28681" name="Line 9"/>
          <p:cNvSpPr>
            <a:spLocks noChangeShapeType="1"/>
          </p:cNvSpPr>
          <p:nvPr/>
        </p:nvSpPr>
        <p:spPr bwMode="auto">
          <a:xfrm>
            <a:off x="4729163" y="1917700"/>
            <a:ext cx="1587" cy="1778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AT"/>
          </a:p>
        </p:txBody>
      </p:sp>
      <p:sp>
        <p:nvSpPr>
          <p:cNvPr id="28682" name="Text Box 10"/>
          <p:cNvSpPr txBox="1">
            <a:spLocks noChangeArrowheads="1"/>
          </p:cNvSpPr>
          <p:nvPr/>
        </p:nvSpPr>
        <p:spPr bwMode="auto">
          <a:xfrm>
            <a:off x="4910138" y="2041525"/>
            <a:ext cx="369411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AT" sz="2000" i="1"/>
              <a:t>endgültige Beitragsgrundlage</a:t>
            </a:r>
            <a:r>
              <a:rPr lang="de-AT" sz="2000"/>
              <a:t> berechnet auf Grund des Einkommenssteuerbescheides des 3. vorangegangenen Kalenderjahres</a:t>
            </a:r>
          </a:p>
          <a:p>
            <a:pPr eaLnBrk="1" hangingPunct="1">
              <a:spcBef>
                <a:spcPct val="50000"/>
              </a:spcBef>
            </a:pPr>
            <a:r>
              <a:rPr lang="de-AT" sz="2000">
                <a:sym typeface="Wingdings" pitchFamily="2" charset="2"/>
              </a:rPr>
              <a:t>→ Nachzahlung oder</a:t>
            </a:r>
          </a:p>
          <a:p>
            <a:pPr eaLnBrk="1" hangingPunct="1">
              <a:spcBef>
                <a:spcPct val="50000"/>
              </a:spcBef>
            </a:pPr>
            <a:r>
              <a:rPr lang="de-AT" sz="2000">
                <a:sym typeface="Wingdings" pitchFamily="2" charset="2"/>
              </a:rPr>
              <a:t>→ Gutschrift</a:t>
            </a:r>
            <a:endParaRPr lang="de-AT"/>
          </a:p>
        </p:txBody>
      </p:sp>
      <p:sp>
        <p:nvSpPr>
          <p:cNvPr id="28683" name="Text Box 11"/>
          <p:cNvSpPr txBox="1">
            <a:spLocks noChangeArrowheads="1"/>
          </p:cNvSpPr>
          <p:nvPr/>
        </p:nvSpPr>
        <p:spPr bwMode="auto">
          <a:xfrm>
            <a:off x="684213" y="1471613"/>
            <a:ext cx="11509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AT"/>
              <a:t>1. Jahr</a:t>
            </a:r>
          </a:p>
        </p:txBody>
      </p:sp>
      <p:sp>
        <p:nvSpPr>
          <p:cNvPr id="28684" name="Rectangle 12"/>
          <p:cNvSpPr>
            <a:spLocks noChangeArrowheads="1"/>
          </p:cNvSpPr>
          <p:nvPr/>
        </p:nvSpPr>
        <p:spPr bwMode="auto">
          <a:xfrm>
            <a:off x="4592638" y="1471613"/>
            <a:ext cx="920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de-AT"/>
              <a:t>3. Jahr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969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solidFill>
                  <a:srgbClr val="000000"/>
                </a:solidFill>
              </a:rPr>
              <a:t>Entrepreneurship &amp; Management</a:t>
            </a:r>
          </a:p>
        </p:txBody>
      </p:sp>
      <p:sp>
        <p:nvSpPr>
          <p:cNvPr id="2970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AF720A-D865-4FEA-AF76-BEBB40D4ACA9}" type="slidenum">
              <a:rPr lang="de-AT" altLang="en-US" smtClean="0">
                <a:solidFill>
                  <a:srgbClr val="000000"/>
                </a:solidFill>
              </a:rPr>
              <a:pPr eaLnBrk="1" hangingPunct="1"/>
              <a:t>15</a:t>
            </a:fld>
            <a:endParaRPr lang="de-AT" altLang="en-US" smtClean="0">
              <a:solidFill>
                <a:srgbClr val="000000"/>
              </a:solidFill>
            </a:endParaRPr>
          </a:p>
        </p:txBody>
      </p:sp>
      <p:graphicFrame>
        <p:nvGraphicFramePr>
          <p:cNvPr id="2" name="Tabelle 1"/>
          <p:cNvGraphicFramePr>
            <a:graphicFrameLocks noGrp="1"/>
          </p:cNvGraphicFramePr>
          <p:nvPr/>
        </p:nvGraphicFramePr>
        <p:xfrm>
          <a:off x="992188" y="1268413"/>
          <a:ext cx="7920037" cy="4518025"/>
        </p:xfrm>
        <a:graphic>
          <a:graphicData uri="http://schemas.openxmlformats.org/drawingml/2006/table">
            <a:tbl>
              <a:tblPr firstRow="1" bandRow="1">
                <a:tableStyleId>{5C22544A-7EE6-4342-B048-85BDC9FD1C3A}</a:tableStyleId>
              </a:tblPr>
              <a:tblGrid>
                <a:gridCol w="2509216"/>
                <a:gridCol w="2509216"/>
                <a:gridCol w="2901605"/>
              </a:tblGrid>
              <a:tr h="1019111">
                <a:tc>
                  <a:txBody>
                    <a:bodyPr/>
                    <a:lstStyle/>
                    <a:p>
                      <a:pPr algn="ctr"/>
                      <a:r>
                        <a:rPr lang="de-AT" sz="2000" b="1" dirty="0" smtClean="0">
                          <a:solidFill>
                            <a:schemeClr val="tx1"/>
                          </a:solidFill>
                          <a:latin typeface="+mj-lt"/>
                        </a:rPr>
                        <a:t>Dienstnehmer</a:t>
                      </a:r>
                      <a:endParaRPr lang="de-AT" sz="2000" b="1"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Freier Dienstnehmer</a:t>
                      </a:r>
                      <a:endParaRPr lang="de-AT" sz="2000" b="1"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Gewerbetreibender</a:t>
                      </a:r>
                      <a:endParaRPr lang="de-AT" sz="2000" b="1"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707709">
                <a:tc>
                  <a:txBody>
                    <a:bodyPr/>
                    <a:lstStyle/>
                    <a:p>
                      <a:pPr algn="ctr"/>
                      <a:r>
                        <a:rPr lang="de-AT" sz="2000" b="0" dirty="0" smtClean="0">
                          <a:solidFill>
                            <a:schemeClr val="tx1"/>
                          </a:solidFill>
                          <a:latin typeface="+mj-lt"/>
                        </a:rPr>
                        <a:t>Dauerschuld-verhältnis</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0" dirty="0" smtClean="0">
                          <a:solidFill>
                            <a:schemeClr val="tx1"/>
                          </a:solidFill>
                          <a:latin typeface="+mj-lt"/>
                        </a:rPr>
                        <a:t>Dauerschuld-</a:t>
                      </a:r>
                    </a:p>
                    <a:p>
                      <a:pPr algn="ctr"/>
                      <a:r>
                        <a:rPr lang="de-AT" sz="2000" b="0" dirty="0" smtClean="0">
                          <a:solidFill>
                            <a:schemeClr val="tx1"/>
                          </a:solidFill>
                          <a:latin typeface="+mj-lt"/>
                        </a:rPr>
                        <a:t>verhältnis</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0" dirty="0" smtClean="0">
                          <a:solidFill>
                            <a:schemeClr val="tx1"/>
                          </a:solidFill>
                          <a:latin typeface="+mj-lt"/>
                        </a:rPr>
                        <a:t>Zielschuldverhältnis</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330514">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dirty="0" smtClean="0">
                          <a:solidFill>
                            <a:schemeClr val="tx1"/>
                          </a:solidFill>
                          <a:latin typeface="+mj-lt"/>
                        </a:rPr>
                        <a:t>Erfolg und Misserfolg betreffen den Arbeitgeber</a:t>
                      </a: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kern="1200" dirty="0" smtClean="0">
                          <a:solidFill>
                            <a:schemeClr val="tx1"/>
                          </a:solidFill>
                          <a:latin typeface="+mj-lt"/>
                          <a:ea typeface="+mn-ea"/>
                          <a:cs typeface="+mn-cs"/>
                        </a:rPr>
                        <a:t>Erfolg und Misserfolg betreffen den Arbeitgeber</a:t>
                      </a:r>
                      <a:endParaRPr lang="de-AT" sz="2000" b="0" dirty="0" smtClean="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kern="1200" dirty="0" smtClean="0">
                          <a:solidFill>
                            <a:schemeClr val="tx1"/>
                          </a:solidFill>
                          <a:latin typeface="+mj-lt"/>
                          <a:ea typeface="+mn-ea"/>
                          <a:cs typeface="+mn-cs"/>
                        </a:rPr>
                        <a:t>Erfolg und Misserfolg betreffen den Gewerbetreibenden</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460691">
                <a:tc>
                  <a:txBody>
                    <a:bodyPr/>
                    <a:lstStyle/>
                    <a:p>
                      <a:pPr algn="ctr"/>
                      <a:r>
                        <a:rPr lang="de-AT" sz="2000" b="0" dirty="0" smtClean="0">
                          <a:solidFill>
                            <a:schemeClr val="tx1"/>
                          </a:solidFill>
                          <a:latin typeface="+mj-lt"/>
                        </a:rPr>
                        <a:t>keine</a:t>
                      </a:r>
                      <a:r>
                        <a:rPr lang="de-AT" sz="2000" b="0" baseline="0" dirty="0" smtClean="0">
                          <a:solidFill>
                            <a:schemeClr val="tx1"/>
                          </a:solidFill>
                          <a:latin typeface="+mj-lt"/>
                        </a:rPr>
                        <a:t> </a:t>
                      </a:r>
                    </a:p>
                    <a:p>
                      <a:pPr algn="ctr"/>
                      <a:r>
                        <a:rPr lang="de-AT" sz="2000" b="0" baseline="0" dirty="0" smtClean="0">
                          <a:solidFill>
                            <a:schemeClr val="tx1"/>
                          </a:solidFill>
                          <a:latin typeface="+mj-lt"/>
                        </a:rPr>
                        <a:t>Vertretungs-</a:t>
                      </a:r>
                    </a:p>
                    <a:p>
                      <a:pPr algn="ctr"/>
                      <a:r>
                        <a:rPr lang="de-AT" sz="2000" b="0" baseline="0" dirty="0" smtClean="0">
                          <a:solidFill>
                            <a:schemeClr val="tx1"/>
                          </a:solidFill>
                          <a:latin typeface="+mj-lt"/>
                        </a:rPr>
                        <a:t>möglichkeit</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dirty="0" smtClean="0">
                          <a:solidFill>
                            <a:schemeClr val="tx1"/>
                          </a:solidFill>
                          <a:latin typeface="+mj-lt"/>
                        </a:rPr>
                        <a:t>eingeschränkte</a:t>
                      </a:r>
                    </a:p>
                    <a:p>
                      <a:pPr marL="0" marR="0" indent="0" algn="ctr" defTabSz="914400" rtl="0" eaLnBrk="1" fontAlgn="auto" latinLnBrk="0" hangingPunct="1">
                        <a:lnSpc>
                          <a:spcPct val="100000"/>
                        </a:lnSpc>
                        <a:spcBef>
                          <a:spcPts val="0"/>
                        </a:spcBef>
                        <a:spcAft>
                          <a:spcPts val="0"/>
                        </a:spcAft>
                        <a:buClrTx/>
                        <a:buSzTx/>
                        <a:buFontTx/>
                        <a:buNone/>
                        <a:tabLst/>
                        <a:defRPr/>
                      </a:pPr>
                      <a:r>
                        <a:rPr lang="de-AT" sz="2000" b="0" dirty="0" smtClean="0">
                          <a:solidFill>
                            <a:schemeClr val="tx1"/>
                          </a:solidFill>
                          <a:latin typeface="+mj-lt"/>
                        </a:rPr>
                        <a:t>Vertretungs-</a:t>
                      </a:r>
                    </a:p>
                    <a:p>
                      <a:pPr marL="0" marR="0" indent="0" algn="ctr" defTabSz="914400" rtl="0" eaLnBrk="1" fontAlgn="auto" latinLnBrk="0" hangingPunct="1">
                        <a:lnSpc>
                          <a:spcPct val="100000"/>
                        </a:lnSpc>
                        <a:spcBef>
                          <a:spcPts val="0"/>
                        </a:spcBef>
                        <a:spcAft>
                          <a:spcPts val="0"/>
                        </a:spcAft>
                        <a:buClrTx/>
                        <a:buSzTx/>
                        <a:buFontTx/>
                        <a:buNone/>
                        <a:tabLst/>
                        <a:defRPr/>
                      </a:pPr>
                      <a:r>
                        <a:rPr lang="de-AT" sz="2000" b="0" dirty="0" smtClean="0">
                          <a:solidFill>
                            <a:schemeClr val="tx1"/>
                          </a:solidFill>
                          <a:latin typeface="+mj-lt"/>
                        </a:rPr>
                        <a:t>möglichkeit</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dirty="0" smtClean="0">
                          <a:solidFill>
                            <a:schemeClr val="tx1"/>
                          </a:solidFill>
                          <a:latin typeface="+mj-lt"/>
                        </a:rPr>
                        <a:t>Vertretungsmöglichkeit:</a:t>
                      </a:r>
                      <a:br>
                        <a:rPr lang="de-AT" sz="2000" b="0" dirty="0" smtClean="0">
                          <a:solidFill>
                            <a:schemeClr val="tx1"/>
                          </a:solidFill>
                          <a:latin typeface="+mj-lt"/>
                        </a:rPr>
                      </a:br>
                      <a:r>
                        <a:rPr lang="de-AT" sz="2000" b="0" dirty="0" smtClean="0">
                          <a:solidFill>
                            <a:schemeClr val="tx1"/>
                          </a:solidFill>
                          <a:latin typeface="+mj-lt"/>
                        </a:rPr>
                        <a:t>Zusammenarbeit mit Subunternehmen</a:t>
                      </a:r>
                      <a:endParaRPr lang="de-AT" sz="2000" b="0" dirty="0">
                        <a:solidFill>
                          <a:schemeClr val="tx1"/>
                        </a:solidFill>
                        <a:latin typeface="+mj-lt"/>
                      </a:endParaRPr>
                    </a:p>
                  </a:txBody>
                  <a:tcPr marL="91436" marR="91436" marT="45703" marB="45703"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11" name="Rectangle 36"/>
          <p:cNvSpPr txBox="1">
            <a:spLocks noChangeArrowheads="1"/>
          </p:cNvSpPr>
          <p:nvPr/>
        </p:nvSpPr>
        <p:spPr bwMode="auto">
          <a:xfrm>
            <a:off x="996950" y="420688"/>
            <a:ext cx="7786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eaLnBrk="1" hangingPunct="1">
              <a:defRPr/>
            </a:pPr>
            <a:r>
              <a:rPr lang="de-DE" sz="2800" b="1" kern="0" dirty="0" smtClean="0">
                <a:latin typeface="Arial Black" pitchFamily="34" charset="0"/>
              </a:rPr>
              <a:t>Gegenüberstellung</a:t>
            </a:r>
            <a:r>
              <a:rPr lang="de-DE" sz="3200" b="1" kern="0" dirty="0" smtClean="0">
                <a:latin typeface="Arial Black" pitchFamily="34" charset="0"/>
              </a:rPr>
              <a:t>                           1</a:t>
            </a:r>
            <a:endParaRPr lang="de-AT" sz="3200" b="1" kern="0" dirty="0" smtClean="0">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3072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solidFill>
                  <a:srgbClr val="000000"/>
                </a:solidFill>
              </a:rPr>
              <a:t>Entrepreneurship &amp; Management</a:t>
            </a:r>
          </a:p>
        </p:txBody>
      </p:sp>
      <p:sp>
        <p:nvSpPr>
          <p:cNvPr id="3072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8593DC-4543-4304-9FF2-7F4F3776D180}" type="slidenum">
              <a:rPr lang="de-AT" altLang="en-US" smtClean="0">
                <a:solidFill>
                  <a:srgbClr val="000000"/>
                </a:solidFill>
              </a:rPr>
              <a:pPr eaLnBrk="1" hangingPunct="1"/>
              <a:t>16</a:t>
            </a:fld>
            <a:endParaRPr lang="de-AT" altLang="en-US" smtClean="0">
              <a:solidFill>
                <a:srgbClr val="000000"/>
              </a:solidFill>
            </a:endParaRPr>
          </a:p>
        </p:txBody>
      </p:sp>
      <p:graphicFrame>
        <p:nvGraphicFramePr>
          <p:cNvPr id="2" name="Tabelle 1"/>
          <p:cNvGraphicFramePr>
            <a:graphicFrameLocks noGrp="1"/>
          </p:cNvGraphicFramePr>
          <p:nvPr/>
        </p:nvGraphicFramePr>
        <p:xfrm>
          <a:off x="992188" y="1000125"/>
          <a:ext cx="7920037" cy="5305426"/>
        </p:xfrm>
        <a:graphic>
          <a:graphicData uri="http://schemas.openxmlformats.org/drawingml/2006/table">
            <a:tbl>
              <a:tblPr firstRow="1" bandRow="1">
                <a:tableStyleId>{5C22544A-7EE6-4342-B048-85BDC9FD1C3A}</a:tableStyleId>
              </a:tblPr>
              <a:tblGrid>
                <a:gridCol w="2509216"/>
                <a:gridCol w="2509216"/>
                <a:gridCol w="2901605"/>
              </a:tblGrid>
              <a:tr h="1019392">
                <a:tc>
                  <a:txBody>
                    <a:bodyPr/>
                    <a:lstStyle/>
                    <a:p>
                      <a:pPr algn="ctr"/>
                      <a:r>
                        <a:rPr lang="de-AT" sz="2000" b="1" dirty="0" smtClean="0">
                          <a:solidFill>
                            <a:schemeClr val="tx1"/>
                          </a:solidFill>
                          <a:latin typeface="+mj-lt"/>
                        </a:rPr>
                        <a:t>Dienstnehmer</a:t>
                      </a:r>
                      <a:endParaRPr lang="de-AT" sz="2000" b="1" dirty="0">
                        <a:solidFill>
                          <a:schemeClr val="tx1"/>
                        </a:solidFill>
                        <a:latin typeface="+mj-lt"/>
                      </a:endParaRPr>
                    </a:p>
                  </a:txBody>
                  <a:tcPr marL="91436" marR="91436" marT="45716" marB="4571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Freier Dienstnehmer</a:t>
                      </a:r>
                      <a:endParaRPr lang="de-AT" sz="2000" b="1" dirty="0">
                        <a:solidFill>
                          <a:schemeClr val="tx1"/>
                        </a:solidFill>
                        <a:latin typeface="+mj-lt"/>
                      </a:endParaRPr>
                    </a:p>
                  </a:txBody>
                  <a:tcPr marL="91436" marR="91436" marT="45716" marB="4571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Gewerbetreibender</a:t>
                      </a:r>
                      <a:endParaRPr lang="de-AT" sz="2000" b="1" dirty="0">
                        <a:solidFill>
                          <a:schemeClr val="tx1"/>
                        </a:solidFill>
                        <a:latin typeface="+mj-lt"/>
                      </a:endParaRPr>
                    </a:p>
                  </a:txBody>
                  <a:tcPr marL="91436" marR="91436" marT="45716" marB="4571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310900">
                <a:tc>
                  <a:txBody>
                    <a:bodyPr/>
                    <a:lstStyle/>
                    <a:p>
                      <a:pPr algn="ctr"/>
                      <a:r>
                        <a:rPr lang="de-AT" sz="2000" b="0" dirty="0" smtClean="0">
                          <a:solidFill>
                            <a:schemeClr val="tx1"/>
                          </a:solidFill>
                          <a:latin typeface="+mj-lt"/>
                        </a:rPr>
                        <a:t>arbeitet mit Betriebsmitteln des Arbeitgebers</a:t>
                      </a:r>
                      <a:endParaRPr lang="de-AT" sz="2000" b="0" dirty="0">
                        <a:solidFill>
                          <a:schemeClr val="tx1"/>
                        </a:solidFill>
                        <a:latin typeface="+mj-lt"/>
                      </a:endParaRPr>
                    </a:p>
                  </a:txBody>
                  <a:tcPr marL="91436" marR="91436" marT="45716" marB="4571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0" dirty="0" smtClean="0">
                          <a:solidFill>
                            <a:schemeClr val="tx1"/>
                          </a:solidFill>
                          <a:latin typeface="+mj-lt"/>
                        </a:rPr>
                        <a:t>arbeitet überwiegend mit Betriebsmitteln des Arbeitgebers</a:t>
                      </a:r>
                      <a:endParaRPr lang="de-AT" sz="2000" b="0" dirty="0">
                        <a:solidFill>
                          <a:schemeClr val="tx1"/>
                        </a:solidFill>
                        <a:latin typeface="+mj-lt"/>
                      </a:endParaRPr>
                    </a:p>
                  </a:txBody>
                  <a:tcPr marL="91436" marR="91436" marT="45716" marB="4571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0" dirty="0" smtClean="0">
                          <a:solidFill>
                            <a:schemeClr val="tx1"/>
                          </a:solidFill>
                          <a:latin typeface="+mj-lt"/>
                        </a:rPr>
                        <a:t>Verwendung eigener Betriebsmittel</a:t>
                      </a:r>
                      <a:endParaRPr lang="de-AT" sz="2000" b="0" dirty="0">
                        <a:solidFill>
                          <a:schemeClr val="tx1"/>
                        </a:solidFill>
                        <a:latin typeface="+mj-lt"/>
                      </a:endParaRPr>
                    </a:p>
                  </a:txBody>
                  <a:tcPr marL="91436" marR="91436" marT="45716" marB="4571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054827">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dirty="0" smtClean="0">
                          <a:solidFill>
                            <a:schemeClr val="tx1"/>
                          </a:solidFill>
                          <a:latin typeface="+mj-lt"/>
                        </a:rPr>
                        <a:t>Arbeitgeber legt Zeit und Ort der Tätigkeit fest</a:t>
                      </a:r>
                    </a:p>
                  </a:txBody>
                  <a:tcPr marL="91436" marR="91436" marT="45716" marB="45716">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dirty="0" smtClean="0">
                          <a:solidFill>
                            <a:schemeClr val="tx1"/>
                          </a:solidFill>
                          <a:latin typeface="+mj-lt"/>
                        </a:rPr>
                        <a:t>Arbeitszeit und –</a:t>
                      </a:r>
                      <a:r>
                        <a:rPr lang="de-AT" sz="2000" b="0" dirty="0" err="1" smtClean="0">
                          <a:solidFill>
                            <a:schemeClr val="tx1"/>
                          </a:solidFill>
                          <a:latin typeface="+mj-lt"/>
                        </a:rPr>
                        <a:t>ort</a:t>
                      </a:r>
                      <a:r>
                        <a:rPr lang="de-AT" sz="2000" b="0" dirty="0" smtClean="0">
                          <a:solidFill>
                            <a:schemeClr val="tx1"/>
                          </a:solidFill>
                          <a:latin typeface="+mj-lt"/>
                        </a:rPr>
                        <a:t> können frei gewählt werden</a:t>
                      </a:r>
                    </a:p>
                  </a:txBody>
                  <a:tcPr marL="91436" marR="91436" marT="45716" marB="45716">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kern="1200" dirty="0" smtClean="0">
                          <a:solidFill>
                            <a:schemeClr val="tx1"/>
                          </a:solidFill>
                          <a:latin typeface="+mj-lt"/>
                          <a:ea typeface="+mn-ea"/>
                          <a:cs typeface="+mn-cs"/>
                        </a:rPr>
                        <a:t>Arbeitszeit und –</a:t>
                      </a:r>
                      <a:r>
                        <a:rPr lang="de-AT" sz="2000" b="0" kern="1200" dirty="0" err="1" smtClean="0">
                          <a:solidFill>
                            <a:schemeClr val="tx1"/>
                          </a:solidFill>
                          <a:latin typeface="+mj-lt"/>
                          <a:ea typeface="+mn-ea"/>
                          <a:cs typeface="+mn-cs"/>
                        </a:rPr>
                        <a:t>ort</a:t>
                      </a:r>
                      <a:r>
                        <a:rPr lang="de-AT" sz="2000" b="0" kern="1200" dirty="0" smtClean="0">
                          <a:solidFill>
                            <a:schemeClr val="tx1"/>
                          </a:solidFill>
                          <a:latin typeface="+mj-lt"/>
                          <a:ea typeface="+mn-ea"/>
                          <a:cs typeface="+mn-cs"/>
                        </a:rPr>
                        <a:t> können frei gewählt werden</a:t>
                      </a:r>
                      <a:endParaRPr lang="de-AT" sz="2000" b="0" dirty="0">
                        <a:solidFill>
                          <a:schemeClr val="tx1"/>
                        </a:solidFill>
                        <a:latin typeface="+mj-lt"/>
                      </a:endParaRPr>
                    </a:p>
                  </a:txBody>
                  <a:tcPr marL="91436" marR="91436" marT="45716" marB="45716">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920307">
                <a:tc>
                  <a:txBody>
                    <a:bodyPr/>
                    <a:lstStyle/>
                    <a:p>
                      <a:pPr algn="ctr"/>
                      <a:r>
                        <a:rPr lang="de-AT" sz="2000" b="0" dirty="0" smtClean="0">
                          <a:solidFill>
                            <a:schemeClr val="tx1"/>
                          </a:solidFill>
                          <a:latin typeface="+mj-lt"/>
                        </a:rPr>
                        <a:t>Anspruch auf Urlaub,</a:t>
                      </a:r>
                      <a:r>
                        <a:rPr lang="de-AT" sz="2000" b="0" baseline="0" dirty="0" smtClean="0">
                          <a:solidFill>
                            <a:schemeClr val="tx1"/>
                          </a:solidFill>
                          <a:latin typeface="+mj-lt"/>
                        </a:rPr>
                        <a:t> Sonderzahlungen</a:t>
                      </a:r>
                    </a:p>
                    <a:p>
                      <a:pPr algn="ctr"/>
                      <a:r>
                        <a:rPr lang="de-AT" sz="2000" b="0" baseline="0" dirty="0" smtClean="0">
                          <a:solidFill>
                            <a:schemeClr val="tx1"/>
                          </a:solidFill>
                          <a:latin typeface="+mj-lt"/>
                        </a:rPr>
                        <a:t>(UB und WR) und Entgeltfortzahlung</a:t>
                      </a:r>
                      <a:endParaRPr lang="de-AT" sz="2000" b="0" dirty="0">
                        <a:solidFill>
                          <a:schemeClr val="tx1"/>
                        </a:solidFill>
                        <a:latin typeface="+mj-lt"/>
                      </a:endParaRPr>
                    </a:p>
                  </a:txBody>
                  <a:tcPr marL="91436" marR="91436" marT="45716" marB="45716">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kern="1200" dirty="0" smtClean="0">
                          <a:solidFill>
                            <a:schemeClr val="tx1"/>
                          </a:solidFill>
                          <a:latin typeface="+mj-lt"/>
                          <a:ea typeface="+mn-ea"/>
                          <a:cs typeface="+mn-cs"/>
                        </a:rPr>
                        <a:t>kein</a:t>
                      </a:r>
                      <a:r>
                        <a:rPr lang="de-AT" sz="2000" b="0" kern="1200" baseline="0" dirty="0" smtClean="0">
                          <a:solidFill>
                            <a:schemeClr val="tx1"/>
                          </a:solidFill>
                          <a:latin typeface="+mj-lt"/>
                          <a:ea typeface="+mn-ea"/>
                          <a:cs typeface="+mn-cs"/>
                        </a:rPr>
                        <a:t> </a:t>
                      </a:r>
                      <a:r>
                        <a:rPr lang="de-AT" sz="2000" b="0" kern="1200" dirty="0" smtClean="0">
                          <a:solidFill>
                            <a:schemeClr val="tx1"/>
                          </a:solidFill>
                          <a:latin typeface="+mj-lt"/>
                          <a:ea typeface="+mn-ea"/>
                          <a:cs typeface="+mn-cs"/>
                        </a:rPr>
                        <a:t>Anspruch auf Urlaub,</a:t>
                      </a:r>
                      <a:r>
                        <a:rPr lang="de-AT" sz="2000" b="0" kern="1200" baseline="0" dirty="0" smtClean="0">
                          <a:solidFill>
                            <a:schemeClr val="tx1"/>
                          </a:solidFill>
                          <a:latin typeface="+mj-lt"/>
                          <a:ea typeface="+mn-ea"/>
                          <a:cs typeface="+mn-cs"/>
                        </a:rPr>
                        <a:t> Sonderzahlungen und Entgeltfortzahlung</a:t>
                      </a:r>
                    </a:p>
                    <a:p>
                      <a:pPr marL="0" marR="0" indent="0" algn="ctr" defTabSz="914400" rtl="0" eaLnBrk="1" fontAlgn="auto" latinLnBrk="0" hangingPunct="1">
                        <a:lnSpc>
                          <a:spcPct val="100000"/>
                        </a:lnSpc>
                        <a:spcBef>
                          <a:spcPts val="0"/>
                        </a:spcBef>
                        <a:spcAft>
                          <a:spcPts val="0"/>
                        </a:spcAft>
                        <a:buClrTx/>
                        <a:buSzTx/>
                        <a:buFontTx/>
                        <a:buNone/>
                        <a:tabLst/>
                        <a:defRPr/>
                      </a:pPr>
                      <a:endParaRPr lang="de-AT" sz="2000" b="0" dirty="0">
                        <a:solidFill>
                          <a:schemeClr val="tx1"/>
                        </a:solidFill>
                        <a:latin typeface="+mj-lt"/>
                      </a:endParaRPr>
                    </a:p>
                  </a:txBody>
                  <a:tcPr marL="91436" marR="91436" marT="45716" marB="45716">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kern="1200" dirty="0" smtClean="0">
                          <a:solidFill>
                            <a:schemeClr val="tx1"/>
                          </a:solidFill>
                          <a:latin typeface="+mj-lt"/>
                          <a:ea typeface="+mn-ea"/>
                          <a:cs typeface="+mn-cs"/>
                        </a:rPr>
                        <a:t>kein</a:t>
                      </a:r>
                      <a:r>
                        <a:rPr lang="de-AT" sz="2000" b="0" kern="1200" baseline="0" dirty="0" smtClean="0">
                          <a:solidFill>
                            <a:schemeClr val="tx1"/>
                          </a:solidFill>
                          <a:latin typeface="+mj-lt"/>
                          <a:ea typeface="+mn-ea"/>
                          <a:cs typeface="+mn-cs"/>
                        </a:rPr>
                        <a:t> </a:t>
                      </a:r>
                      <a:r>
                        <a:rPr lang="de-AT" sz="2000" b="0" kern="1200" dirty="0" smtClean="0">
                          <a:solidFill>
                            <a:schemeClr val="tx1"/>
                          </a:solidFill>
                          <a:latin typeface="+mj-lt"/>
                          <a:ea typeface="+mn-ea"/>
                          <a:cs typeface="+mn-cs"/>
                        </a:rPr>
                        <a:t>Anspruch auf Urlaub</a:t>
                      </a:r>
                      <a:r>
                        <a:rPr lang="de-AT" sz="2000" b="0" kern="1200" baseline="0" dirty="0" smtClean="0">
                          <a:solidFill>
                            <a:schemeClr val="tx1"/>
                          </a:solidFill>
                          <a:latin typeface="+mj-lt"/>
                          <a:ea typeface="+mn-ea"/>
                          <a:cs typeface="+mn-cs"/>
                        </a:rPr>
                        <a:t>, Sonderzahlungen und Entgeltfortzahlung</a:t>
                      </a:r>
                    </a:p>
                    <a:p>
                      <a:pPr marL="0" marR="0" indent="0" algn="ctr" defTabSz="914400" rtl="0" eaLnBrk="1" fontAlgn="auto" latinLnBrk="0" hangingPunct="1">
                        <a:lnSpc>
                          <a:spcPct val="100000"/>
                        </a:lnSpc>
                        <a:spcBef>
                          <a:spcPts val="0"/>
                        </a:spcBef>
                        <a:spcAft>
                          <a:spcPts val="0"/>
                        </a:spcAft>
                        <a:buClrTx/>
                        <a:buSzTx/>
                        <a:buFontTx/>
                        <a:buNone/>
                        <a:tabLst/>
                        <a:defRPr/>
                      </a:pPr>
                      <a:endParaRPr lang="de-AT" sz="2000" b="0" dirty="0">
                        <a:solidFill>
                          <a:schemeClr val="tx1"/>
                        </a:solidFill>
                        <a:latin typeface="+mj-lt"/>
                      </a:endParaRPr>
                    </a:p>
                  </a:txBody>
                  <a:tcPr marL="91436" marR="91436" marT="45716" marB="45716">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11" name="Rectangle 36"/>
          <p:cNvSpPr txBox="1">
            <a:spLocks noChangeArrowheads="1"/>
          </p:cNvSpPr>
          <p:nvPr/>
        </p:nvSpPr>
        <p:spPr bwMode="auto">
          <a:xfrm>
            <a:off x="971550" y="423863"/>
            <a:ext cx="7786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eaLnBrk="1" hangingPunct="1">
              <a:defRPr/>
            </a:pPr>
            <a:r>
              <a:rPr lang="de-DE" sz="2800" b="1" kern="0" dirty="0" smtClean="0">
                <a:solidFill>
                  <a:srgbClr val="777777"/>
                </a:solidFill>
                <a:latin typeface="Arial Black" pitchFamily="34" charset="0"/>
              </a:rPr>
              <a:t>Gegenüberstellung</a:t>
            </a:r>
            <a:r>
              <a:rPr lang="de-DE" sz="3200" b="1" kern="0" dirty="0" smtClean="0">
                <a:solidFill>
                  <a:srgbClr val="777777"/>
                </a:solidFill>
                <a:latin typeface="Arial Black" pitchFamily="34" charset="0"/>
              </a:rPr>
              <a:t>                           2</a:t>
            </a:r>
            <a:endParaRPr lang="de-AT" sz="3200" b="1" kern="0" dirty="0" smtClean="0">
              <a:solidFill>
                <a:srgbClr val="777777"/>
              </a:solidFill>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3174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solidFill>
                  <a:srgbClr val="000000"/>
                </a:solidFill>
              </a:rPr>
              <a:t>Entrepreneurship &amp; Management</a:t>
            </a:r>
          </a:p>
        </p:txBody>
      </p:sp>
      <p:sp>
        <p:nvSpPr>
          <p:cNvPr id="31748"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6B9810-10E3-47B7-B7C4-12638B78AEA8}" type="slidenum">
              <a:rPr lang="de-AT" altLang="en-US" smtClean="0">
                <a:solidFill>
                  <a:srgbClr val="000000"/>
                </a:solidFill>
              </a:rPr>
              <a:pPr eaLnBrk="1" hangingPunct="1"/>
              <a:t>17</a:t>
            </a:fld>
            <a:endParaRPr lang="de-AT" altLang="en-US" smtClean="0">
              <a:solidFill>
                <a:srgbClr val="000000"/>
              </a:solidFill>
            </a:endParaRPr>
          </a:p>
        </p:txBody>
      </p:sp>
      <p:graphicFrame>
        <p:nvGraphicFramePr>
          <p:cNvPr id="2" name="Tabelle 1"/>
          <p:cNvGraphicFramePr>
            <a:graphicFrameLocks noGrp="1"/>
          </p:cNvGraphicFramePr>
          <p:nvPr/>
        </p:nvGraphicFramePr>
        <p:xfrm>
          <a:off x="982663" y="1031875"/>
          <a:ext cx="7920037" cy="5275301"/>
        </p:xfrm>
        <a:graphic>
          <a:graphicData uri="http://schemas.openxmlformats.org/drawingml/2006/table">
            <a:tbl>
              <a:tblPr firstRow="1" bandRow="1">
                <a:tableStyleId>{5C22544A-7EE6-4342-B048-85BDC9FD1C3A}</a:tableStyleId>
              </a:tblPr>
              <a:tblGrid>
                <a:gridCol w="2509216"/>
                <a:gridCol w="2509216"/>
                <a:gridCol w="2901605"/>
              </a:tblGrid>
              <a:tr h="1018974">
                <a:tc>
                  <a:txBody>
                    <a:bodyPr/>
                    <a:lstStyle/>
                    <a:p>
                      <a:pPr algn="ctr"/>
                      <a:r>
                        <a:rPr lang="de-AT" sz="2000" b="1" dirty="0" smtClean="0">
                          <a:solidFill>
                            <a:schemeClr val="tx1"/>
                          </a:solidFill>
                          <a:latin typeface="+mj-lt"/>
                        </a:rPr>
                        <a:t>Dienstnehmer</a:t>
                      </a:r>
                      <a:endParaRPr lang="de-AT" sz="2000" b="1" dirty="0">
                        <a:solidFill>
                          <a:schemeClr val="tx1"/>
                        </a:solidFill>
                        <a:latin typeface="+mj-lt"/>
                      </a:endParaRPr>
                    </a:p>
                  </a:txBody>
                  <a:tcPr marL="91436" marR="91436" marT="45698" marB="4569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Freier Dienstnehmer</a:t>
                      </a:r>
                      <a:endParaRPr lang="de-AT" sz="2000" b="1" dirty="0">
                        <a:solidFill>
                          <a:schemeClr val="tx1"/>
                        </a:solidFill>
                        <a:latin typeface="+mj-lt"/>
                      </a:endParaRPr>
                    </a:p>
                  </a:txBody>
                  <a:tcPr marL="91436" marR="91436" marT="45698" marB="4569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Gewerbetreibender</a:t>
                      </a:r>
                      <a:endParaRPr lang="de-AT" sz="2000" b="1" dirty="0">
                        <a:solidFill>
                          <a:schemeClr val="tx1"/>
                        </a:solidFill>
                        <a:latin typeface="+mj-lt"/>
                      </a:endParaRPr>
                    </a:p>
                  </a:txBody>
                  <a:tcPr marL="91436" marR="91436" marT="45698" marB="4569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005784">
                <a:tc>
                  <a:txBody>
                    <a:bodyPr/>
                    <a:lstStyle/>
                    <a:p>
                      <a:pPr algn="ctr"/>
                      <a:r>
                        <a:rPr lang="de-AT" sz="2000" b="0" dirty="0" smtClean="0">
                          <a:solidFill>
                            <a:schemeClr val="tx1"/>
                          </a:solidFill>
                          <a:latin typeface="+mj-lt"/>
                        </a:rPr>
                        <a:t>Pflichtversicherung nach ASVG</a:t>
                      </a:r>
                      <a:br>
                        <a:rPr lang="de-AT" sz="2000" b="0" dirty="0" smtClean="0">
                          <a:solidFill>
                            <a:schemeClr val="tx1"/>
                          </a:solidFill>
                          <a:latin typeface="+mj-lt"/>
                        </a:rPr>
                      </a:br>
                      <a:r>
                        <a:rPr lang="de-AT" sz="2000" b="0" dirty="0" smtClean="0">
                          <a:solidFill>
                            <a:schemeClr val="tx1"/>
                          </a:solidFill>
                          <a:latin typeface="+mj-lt"/>
                        </a:rPr>
                        <a:t>PV, KV, UV, AV</a:t>
                      </a:r>
                      <a:endParaRPr lang="de-AT" sz="2000" b="0" dirty="0">
                        <a:solidFill>
                          <a:schemeClr val="tx1"/>
                        </a:solidFill>
                        <a:latin typeface="+mj-lt"/>
                      </a:endParaRPr>
                    </a:p>
                  </a:txBody>
                  <a:tcPr marL="91436" marR="91436" marT="45698" marB="4569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kern="1200" dirty="0" smtClean="0">
                          <a:solidFill>
                            <a:schemeClr val="tx1"/>
                          </a:solidFill>
                          <a:latin typeface="+mj-lt"/>
                          <a:ea typeface="+mn-ea"/>
                          <a:cs typeface="+mn-cs"/>
                        </a:rPr>
                        <a:t>Pflichtversicherung nach ASVG</a:t>
                      </a:r>
                      <a:br>
                        <a:rPr lang="de-AT" sz="2000" b="0" kern="1200" dirty="0" smtClean="0">
                          <a:solidFill>
                            <a:schemeClr val="tx1"/>
                          </a:solidFill>
                          <a:latin typeface="+mj-lt"/>
                          <a:ea typeface="+mn-ea"/>
                          <a:cs typeface="+mn-cs"/>
                        </a:rPr>
                      </a:br>
                      <a:r>
                        <a:rPr lang="de-AT" sz="2000" b="0" kern="1200" dirty="0" smtClean="0">
                          <a:solidFill>
                            <a:schemeClr val="tx1"/>
                          </a:solidFill>
                          <a:latin typeface="+mj-lt"/>
                          <a:ea typeface="+mn-ea"/>
                          <a:cs typeface="+mn-cs"/>
                        </a:rPr>
                        <a:t>PV, KV, UV, AV</a:t>
                      </a:r>
                      <a:endParaRPr lang="de-AT" sz="2000" b="0" dirty="0">
                        <a:solidFill>
                          <a:schemeClr val="tx1"/>
                        </a:solidFill>
                        <a:latin typeface="+mj-lt"/>
                      </a:endParaRPr>
                    </a:p>
                  </a:txBody>
                  <a:tcPr marL="91436" marR="91436" marT="45698" marB="4569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2000" b="0" kern="1200" dirty="0" smtClean="0">
                          <a:solidFill>
                            <a:schemeClr val="tx1"/>
                          </a:solidFill>
                          <a:latin typeface="+mj-lt"/>
                          <a:ea typeface="+mn-ea"/>
                          <a:cs typeface="+mn-cs"/>
                        </a:rPr>
                        <a:t>Pflichtversicherung nach GSVG </a:t>
                      </a:r>
                      <a:br>
                        <a:rPr lang="de-AT" sz="2000" b="0" kern="1200" dirty="0" smtClean="0">
                          <a:solidFill>
                            <a:schemeClr val="tx1"/>
                          </a:solidFill>
                          <a:latin typeface="+mj-lt"/>
                          <a:ea typeface="+mn-ea"/>
                          <a:cs typeface="+mn-cs"/>
                        </a:rPr>
                      </a:br>
                      <a:r>
                        <a:rPr lang="de-AT" sz="2000" b="0" kern="1200" dirty="0" smtClean="0">
                          <a:solidFill>
                            <a:schemeClr val="tx1"/>
                          </a:solidFill>
                          <a:latin typeface="+mj-lt"/>
                          <a:ea typeface="+mn-ea"/>
                          <a:cs typeface="+mn-cs"/>
                        </a:rPr>
                        <a:t>PV, KV, UV, (AV)</a:t>
                      </a:r>
                      <a:endParaRPr lang="de-AT" sz="2000" b="0" dirty="0">
                        <a:solidFill>
                          <a:schemeClr val="tx1"/>
                        </a:solidFill>
                        <a:latin typeface="+mj-lt"/>
                      </a:endParaRPr>
                    </a:p>
                  </a:txBody>
                  <a:tcPr marL="91436" marR="91436" marT="45698" marB="4569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330335">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dirty="0" smtClean="0">
                          <a:solidFill>
                            <a:schemeClr val="tx1"/>
                          </a:solidFill>
                          <a:latin typeface="+mj-lt"/>
                        </a:rPr>
                        <a:t>Anmeldung vom Dienstgeber mit Beginn der Beschäftigung</a:t>
                      </a:r>
                    </a:p>
                  </a:txBody>
                  <a:tcPr marL="91436" marR="91436" marT="45698" marB="45698">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EB0779"/>
                        </a:buClr>
                        <a:buSzTx/>
                        <a:buFont typeface="Webdings" pitchFamily="18" charset="2"/>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Anmeldung vom Dienstgeber mit Beginn der Beschäftigung</a:t>
                      </a:r>
                      <a:endParaRPr lang="de-AT" sz="2000" b="0" dirty="0" smtClean="0">
                        <a:solidFill>
                          <a:schemeClr val="tx1"/>
                        </a:solidFill>
                        <a:latin typeface="+mj-lt"/>
                      </a:endParaRPr>
                    </a:p>
                  </a:txBody>
                  <a:tcPr marL="91436" marR="91436" marT="45698" marB="45698">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EB0779"/>
                        </a:buClr>
                        <a:buSzTx/>
                        <a:buFont typeface="Webdings" pitchFamily="18" charset="2"/>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Anmeldung vom Gewerbetreibenden</a:t>
                      </a:r>
                      <a:br>
                        <a:rPr kumimoji="0" lang="de-AT" sz="2000" b="0" i="0" u="none" strike="noStrike" kern="1200" cap="none" spc="0" normalizeH="0" baseline="0" noProof="0" dirty="0" smtClean="0">
                          <a:ln>
                            <a:noFill/>
                          </a:ln>
                          <a:solidFill>
                            <a:srgbClr val="000000"/>
                          </a:solidFill>
                          <a:effectLst/>
                          <a:uLnTx/>
                          <a:uFillTx/>
                          <a:latin typeface="Arial"/>
                          <a:ea typeface="+mn-ea"/>
                          <a:cs typeface="+mn-cs"/>
                        </a:rPr>
                      </a:br>
                      <a:r>
                        <a:rPr kumimoji="0" lang="de-AT" sz="2000" b="0" i="0" u="none" strike="noStrike" kern="1200" cap="none" spc="0" normalizeH="0" baseline="0" noProof="0" dirty="0" smtClean="0">
                          <a:ln>
                            <a:noFill/>
                          </a:ln>
                          <a:solidFill>
                            <a:srgbClr val="000000"/>
                          </a:solidFill>
                          <a:effectLst/>
                          <a:uLnTx/>
                          <a:uFillTx/>
                          <a:latin typeface="Arial"/>
                          <a:ea typeface="+mn-ea"/>
                          <a:cs typeface="+mn-cs"/>
                        </a:rPr>
                        <a:t>mit Beginn der Tätigkeit</a:t>
                      </a:r>
                      <a:endParaRPr lang="de-AT" sz="2000" b="0" dirty="0">
                        <a:solidFill>
                          <a:schemeClr val="tx1"/>
                        </a:solidFill>
                        <a:latin typeface="+mj-lt"/>
                      </a:endParaRPr>
                    </a:p>
                  </a:txBody>
                  <a:tcPr marL="91436" marR="91436" marT="45698" marB="45698">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920171">
                <a:tc>
                  <a:txBody>
                    <a:bodyPr/>
                    <a:lstStyle/>
                    <a:p>
                      <a:pPr algn="ctr"/>
                      <a:r>
                        <a:rPr lang="de-AT" sz="2000" b="0" dirty="0" smtClean="0">
                          <a:solidFill>
                            <a:schemeClr val="tx1"/>
                          </a:solidFill>
                          <a:latin typeface="+mj-lt"/>
                        </a:rPr>
                        <a:t>Berechnung der Beiträge:</a:t>
                      </a:r>
                    </a:p>
                    <a:p>
                      <a:pPr algn="ctr"/>
                      <a:r>
                        <a:rPr lang="de-AT" sz="2000" b="0" dirty="0" smtClean="0">
                          <a:solidFill>
                            <a:schemeClr val="tx1"/>
                          </a:solidFill>
                          <a:latin typeface="+mj-lt"/>
                        </a:rPr>
                        <a:t>Bruttolohn x Beitragssatz</a:t>
                      </a:r>
                      <a:endParaRPr lang="de-AT" sz="2000" b="0" dirty="0">
                        <a:solidFill>
                          <a:schemeClr val="tx1"/>
                        </a:solidFill>
                        <a:latin typeface="+mj-lt"/>
                      </a:endParaRPr>
                    </a:p>
                  </a:txBody>
                  <a:tcPr marL="91436" marR="91436" marT="45698" marB="45698">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Berechnung der Beiträge: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Bruttohonorar x Beitragssatz</a:t>
                      </a:r>
                    </a:p>
                    <a:p>
                      <a:pPr marL="0" marR="0" indent="0" algn="ctr" defTabSz="914400" rtl="0" eaLnBrk="1" fontAlgn="auto" latinLnBrk="0" hangingPunct="1">
                        <a:lnSpc>
                          <a:spcPct val="100000"/>
                        </a:lnSpc>
                        <a:spcBef>
                          <a:spcPts val="0"/>
                        </a:spcBef>
                        <a:spcAft>
                          <a:spcPts val="0"/>
                        </a:spcAft>
                        <a:buClrTx/>
                        <a:buSzTx/>
                        <a:buFontTx/>
                        <a:buNone/>
                        <a:tabLst/>
                        <a:defRPr/>
                      </a:pPr>
                      <a:endParaRPr lang="de-AT" sz="2000" b="0" dirty="0">
                        <a:solidFill>
                          <a:schemeClr val="tx1"/>
                        </a:solidFill>
                        <a:latin typeface="+mj-lt"/>
                      </a:endParaRPr>
                    </a:p>
                  </a:txBody>
                  <a:tcPr marL="91436" marR="91436" marT="45698" marB="45698">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Berechnung der Beiträge: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KV und PV</a:t>
                      </a:r>
                      <a:br>
                        <a:rPr kumimoji="0" lang="de-AT" sz="2000" b="0" i="0" u="none" strike="noStrike" kern="1200" cap="none" spc="0" normalizeH="0" baseline="0" noProof="0" dirty="0" smtClean="0">
                          <a:ln>
                            <a:noFill/>
                          </a:ln>
                          <a:solidFill>
                            <a:srgbClr val="000000"/>
                          </a:solidFill>
                          <a:effectLst/>
                          <a:uLnTx/>
                          <a:uFillTx/>
                          <a:latin typeface="Arial"/>
                          <a:ea typeface="+mn-ea"/>
                          <a:cs typeface="+mn-cs"/>
                        </a:rPr>
                      </a:br>
                      <a:r>
                        <a:rPr kumimoji="0" lang="de-AT" sz="2000" b="0" i="0" u="none" strike="noStrike" kern="1200" cap="none" spc="0" normalizeH="0" baseline="0" noProof="0" dirty="0" smtClean="0">
                          <a:ln>
                            <a:noFill/>
                          </a:ln>
                          <a:solidFill>
                            <a:srgbClr val="000000"/>
                          </a:solidFill>
                          <a:effectLst/>
                          <a:uLnTx/>
                          <a:uFillTx/>
                          <a:latin typeface="Arial"/>
                          <a:ea typeface="+mn-ea"/>
                          <a:cs typeface="+mn-cs"/>
                        </a:rPr>
                        <a:t>Beitragsgrundlage 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Prozentsatz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UV fixer Betrag</a:t>
                      </a:r>
                      <a:endParaRPr lang="de-AT" sz="2000" b="0" dirty="0">
                        <a:solidFill>
                          <a:schemeClr val="tx1"/>
                        </a:solidFill>
                        <a:latin typeface="+mj-lt"/>
                      </a:endParaRPr>
                    </a:p>
                  </a:txBody>
                  <a:tcPr marL="91436" marR="91436" marT="45698" marB="45698">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11" name="Rectangle 36"/>
          <p:cNvSpPr txBox="1">
            <a:spLocks noChangeArrowheads="1"/>
          </p:cNvSpPr>
          <p:nvPr/>
        </p:nvSpPr>
        <p:spPr bwMode="auto">
          <a:xfrm>
            <a:off x="971550" y="423863"/>
            <a:ext cx="7786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eaLnBrk="1" hangingPunct="1">
              <a:defRPr/>
            </a:pPr>
            <a:r>
              <a:rPr lang="de-DE" sz="2800" b="1" kern="0" dirty="0" smtClean="0">
                <a:solidFill>
                  <a:srgbClr val="777777"/>
                </a:solidFill>
                <a:latin typeface="Arial Black" pitchFamily="34" charset="0"/>
              </a:rPr>
              <a:t>Gegenüberstellung</a:t>
            </a:r>
            <a:r>
              <a:rPr lang="de-DE" sz="3200" b="1" kern="0" dirty="0" smtClean="0">
                <a:solidFill>
                  <a:srgbClr val="777777"/>
                </a:solidFill>
                <a:latin typeface="Arial Black" pitchFamily="34" charset="0"/>
              </a:rPr>
              <a:t>                           </a:t>
            </a:r>
            <a:r>
              <a:rPr lang="de-DE" sz="3200" b="1" kern="0" dirty="0">
                <a:solidFill>
                  <a:srgbClr val="777777"/>
                </a:solidFill>
                <a:latin typeface="Arial Black" pitchFamily="34" charset="0"/>
              </a:rPr>
              <a:t>3</a:t>
            </a:r>
            <a:endParaRPr lang="de-AT" sz="3200" b="1" kern="0" dirty="0" smtClean="0">
              <a:solidFill>
                <a:srgbClr val="777777"/>
              </a:solidFill>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3277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solidFill>
                  <a:srgbClr val="000000"/>
                </a:solidFill>
              </a:rPr>
              <a:t>Entrepreneurship &amp; Management</a:t>
            </a:r>
          </a:p>
        </p:txBody>
      </p:sp>
      <p:sp>
        <p:nvSpPr>
          <p:cNvPr id="3277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743887-2DE8-4C1A-99D2-C55730EE566D}" type="slidenum">
              <a:rPr lang="de-AT" altLang="en-US" smtClean="0">
                <a:solidFill>
                  <a:srgbClr val="000000"/>
                </a:solidFill>
              </a:rPr>
              <a:pPr eaLnBrk="1" hangingPunct="1"/>
              <a:t>18</a:t>
            </a:fld>
            <a:endParaRPr lang="de-AT" altLang="en-US" smtClean="0">
              <a:solidFill>
                <a:srgbClr val="000000"/>
              </a:solidFill>
            </a:endParaRPr>
          </a:p>
        </p:txBody>
      </p:sp>
      <p:graphicFrame>
        <p:nvGraphicFramePr>
          <p:cNvPr id="2" name="Tabelle 1"/>
          <p:cNvGraphicFramePr>
            <a:graphicFrameLocks noGrp="1"/>
          </p:cNvGraphicFramePr>
          <p:nvPr/>
        </p:nvGraphicFramePr>
        <p:xfrm>
          <a:off x="971550" y="1341438"/>
          <a:ext cx="7920037" cy="3964013"/>
        </p:xfrm>
        <a:graphic>
          <a:graphicData uri="http://schemas.openxmlformats.org/drawingml/2006/table">
            <a:tbl>
              <a:tblPr firstRow="1" bandRow="1">
                <a:tableStyleId>{5C22544A-7EE6-4342-B048-85BDC9FD1C3A}</a:tableStyleId>
              </a:tblPr>
              <a:tblGrid>
                <a:gridCol w="2509216"/>
                <a:gridCol w="2509216"/>
                <a:gridCol w="2901605"/>
              </a:tblGrid>
              <a:tr h="1018686">
                <a:tc>
                  <a:txBody>
                    <a:bodyPr/>
                    <a:lstStyle/>
                    <a:p>
                      <a:pPr algn="ctr"/>
                      <a:r>
                        <a:rPr lang="de-AT" sz="2000" b="1" dirty="0" smtClean="0">
                          <a:solidFill>
                            <a:schemeClr val="tx1"/>
                          </a:solidFill>
                          <a:latin typeface="+mj-lt"/>
                        </a:rPr>
                        <a:t>Dienstnehmer</a:t>
                      </a:r>
                      <a:endParaRPr lang="de-AT" sz="2000" b="1" dirty="0">
                        <a:solidFill>
                          <a:schemeClr val="tx1"/>
                        </a:solidFill>
                        <a:latin typeface="+mj-lt"/>
                      </a:endParaRPr>
                    </a:p>
                  </a:txBody>
                  <a:tcPr marL="91436" marR="91436" marT="45684" marB="4568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Freier Dienstnehmer</a:t>
                      </a:r>
                      <a:endParaRPr lang="de-AT" sz="2000" b="1" dirty="0">
                        <a:solidFill>
                          <a:schemeClr val="tx1"/>
                        </a:solidFill>
                        <a:latin typeface="+mj-lt"/>
                      </a:endParaRPr>
                    </a:p>
                  </a:txBody>
                  <a:tcPr marL="91436" marR="91436" marT="45684" marB="4568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000" b="1" dirty="0" smtClean="0">
                          <a:solidFill>
                            <a:schemeClr val="tx1"/>
                          </a:solidFill>
                          <a:latin typeface="+mj-lt"/>
                        </a:rPr>
                        <a:t>Gewerbetreibender</a:t>
                      </a:r>
                      <a:endParaRPr lang="de-AT" sz="2000" b="1" dirty="0">
                        <a:solidFill>
                          <a:schemeClr val="tx1"/>
                        </a:solidFill>
                        <a:latin typeface="+mj-lt"/>
                      </a:endParaRPr>
                    </a:p>
                  </a:txBody>
                  <a:tcPr marL="91436" marR="91436" marT="45684" marB="4568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615343">
                <a:tc>
                  <a:txBody>
                    <a:bodyPr/>
                    <a:lstStyle/>
                    <a:p>
                      <a:pPr algn="ctr"/>
                      <a:r>
                        <a:rPr lang="de-AT" sz="2000" b="0" dirty="0" smtClean="0">
                          <a:solidFill>
                            <a:schemeClr val="tx1"/>
                          </a:solidFill>
                          <a:latin typeface="+mj-lt"/>
                        </a:rPr>
                        <a:t>Abführung jeweils am 15. des Folgemonats</a:t>
                      </a:r>
                      <a:r>
                        <a:rPr lang="de-AT" sz="2000" b="0" baseline="0" dirty="0" smtClean="0">
                          <a:solidFill>
                            <a:schemeClr val="tx1"/>
                          </a:solidFill>
                          <a:latin typeface="+mj-lt"/>
                        </a:rPr>
                        <a:t> vom Dienstgeber</a:t>
                      </a:r>
                      <a:endParaRPr lang="de-AT" sz="2000" b="0" dirty="0">
                        <a:solidFill>
                          <a:schemeClr val="tx1"/>
                        </a:solidFill>
                        <a:latin typeface="+mj-lt"/>
                      </a:endParaRPr>
                    </a:p>
                  </a:txBody>
                  <a:tcPr marL="91436" marR="91436" marT="45684" marB="4568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Abführung jeweils am 15. des Folgemonats vom Dienstgeber</a:t>
                      </a:r>
                      <a:endParaRPr lang="de-AT" sz="2000" b="0" dirty="0">
                        <a:solidFill>
                          <a:schemeClr val="tx1"/>
                        </a:solidFill>
                        <a:latin typeface="+mj-lt"/>
                      </a:endParaRPr>
                    </a:p>
                  </a:txBody>
                  <a:tcPr marL="91436" marR="91436" marT="45684" marB="4568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Abführung jeweils am Ende des 2. Quartalsmonats vom Gewerbetreibenden</a:t>
                      </a:r>
                    </a:p>
                    <a:p>
                      <a:pPr algn="ctr"/>
                      <a:r>
                        <a:rPr lang="de-AT" sz="2000" b="0" dirty="0" smtClean="0">
                          <a:solidFill>
                            <a:schemeClr val="tx1"/>
                          </a:solidFill>
                          <a:latin typeface="+mj-lt"/>
                        </a:rPr>
                        <a:t>Feb./Mai/Aug./Nov.</a:t>
                      </a:r>
                      <a:endParaRPr lang="de-AT" sz="2000" b="0" dirty="0">
                        <a:solidFill>
                          <a:schemeClr val="tx1"/>
                        </a:solidFill>
                        <a:latin typeface="+mj-lt"/>
                      </a:endParaRPr>
                    </a:p>
                  </a:txBody>
                  <a:tcPr marL="91436" marR="91436" marT="45684" marB="45684"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1329959">
                <a:tc>
                  <a:txBody>
                    <a:bodyPr/>
                    <a:lstStyle/>
                    <a:p>
                      <a:pPr marL="0" marR="0" indent="0" algn="ctr" defTabSz="914400" rtl="0" eaLnBrk="1" fontAlgn="auto" latinLnBrk="0" hangingPunct="1">
                        <a:lnSpc>
                          <a:spcPct val="100000"/>
                        </a:lnSpc>
                        <a:spcBef>
                          <a:spcPts val="0"/>
                        </a:spcBef>
                        <a:spcAft>
                          <a:spcPts val="0"/>
                        </a:spcAft>
                        <a:buClr>
                          <a:schemeClr val="accent1"/>
                        </a:buClr>
                        <a:buSzTx/>
                        <a:buFont typeface="Webdings" pitchFamily="18" charset="2"/>
                        <a:buNone/>
                        <a:tabLst/>
                        <a:defRPr/>
                      </a:pPr>
                      <a:r>
                        <a:rPr lang="de-AT" sz="2000" b="0" dirty="0" smtClean="0">
                          <a:solidFill>
                            <a:schemeClr val="tx1"/>
                          </a:solidFill>
                          <a:latin typeface="+mj-lt"/>
                        </a:rPr>
                        <a:t>Abmeldung</a:t>
                      </a:r>
                      <a:r>
                        <a:rPr lang="de-AT" sz="2000" b="0" baseline="0" dirty="0" smtClean="0">
                          <a:solidFill>
                            <a:schemeClr val="tx1"/>
                          </a:solidFill>
                          <a:latin typeface="+mj-lt"/>
                        </a:rPr>
                        <a:t> vom Dienstgeber mit Ende der Beschäftigung</a:t>
                      </a:r>
                      <a:endParaRPr lang="de-AT" sz="2000" b="0" dirty="0" smtClean="0">
                        <a:solidFill>
                          <a:schemeClr val="tx1"/>
                        </a:solidFill>
                        <a:latin typeface="+mj-lt"/>
                      </a:endParaRPr>
                    </a:p>
                  </a:txBody>
                  <a:tcPr marL="91436" marR="91436" marT="45684" marB="45684">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EB0779"/>
                        </a:buClr>
                        <a:buSzTx/>
                        <a:buFont typeface="Webdings" pitchFamily="18" charset="2"/>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Abmeldung vom Dienstgeber mit Ende der Beschäftigung</a:t>
                      </a:r>
                      <a:endParaRPr lang="de-AT" sz="2000" b="0" dirty="0" smtClean="0">
                        <a:solidFill>
                          <a:schemeClr val="tx1"/>
                        </a:solidFill>
                        <a:latin typeface="+mj-lt"/>
                      </a:endParaRPr>
                    </a:p>
                  </a:txBody>
                  <a:tcPr marL="91436" marR="91436" marT="45684" marB="45684">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rgbClr val="EB0779"/>
                        </a:buClr>
                        <a:buSzTx/>
                        <a:buFont typeface="Webdings" pitchFamily="18" charset="2"/>
                        <a:buNone/>
                        <a:tabLst/>
                        <a:defRPr/>
                      </a:pPr>
                      <a:r>
                        <a:rPr kumimoji="0" lang="de-AT" sz="2000" b="0" i="0" u="none" strike="noStrike" kern="1200" cap="none" spc="0" normalizeH="0" baseline="0" noProof="0" dirty="0" smtClean="0">
                          <a:ln>
                            <a:noFill/>
                          </a:ln>
                          <a:solidFill>
                            <a:srgbClr val="000000"/>
                          </a:solidFill>
                          <a:effectLst/>
                          <a:uLnTx/>
                          <a:uFillTx/>
                          <a:latin typeface="Arial"/>
                          <a:ea typeface="+mn-ea"/>
                          <a:cs typeface="+mn-cs"/>
                        </a:rPr>
                        <a:t>Abmeldung vom Gewerbetreibenden mit Einstellung der betrieblichen Tätigkeit</a:t>
                      </a:r>
                    </a:p>
                  </a:txBody>
                  <a:tcPr marL="91436" marR="91436" marT="45684" marB="45684">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11" name="Rectangle 36"/>
          <p:cNvSpPr txBox="1">
            <a:spLocks noChangeArrowheads="1"/>
          </p:cNvSpPr>
          <p:nvPr/>
        </p:nvSpPr>
        <p:spPr bwMode="auto">
          <a:xfrm>
            <a:off x="971550" y="423863"/>
            <a:ext cx="7786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eaLnBrk="1" hangingPunct="1">
              <a:defRPr/>
            </a:pPr>
            <a:r>
              <a:rPr lang="de-DE" sz="2800" b="1" kern="0" dirty="0" smtClean="0">
                <a:latin typeface="Arial Black" pitchFamily="34" charset="0"/>
              </a:rPr>
              <a:t>Gegenüberstellung</a:t>
            </a:r>
            <a:r>
              <a:rPr lang="de-DE" sz="3200" b="1" kern="0" dirty="0" smtClean="0">
                <a:latin typeface="Arial Black" pitchFamily="34" charset="0"/>
              </a:rPr>
              <a:t>                           4</a:t>
            </a:r>
            <a:endParaRPr lang="de-AT" sz="3200" b="1" kern="0" dirty="0" smtClean="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960438" y="404813"/>
            <a:ext cx="7829550" cy="576262"/>
          </a:xfrm>
        </p:spPr>
        <p:txBody>
          <a:bodyPr>
            <a:normAutofit fontScale="90000"/>
          </a:bodyPr>
          <a:lstStyle/>
          <a:p>
            <a:pPr eaLnBrk="1" hangingPunct="1">
              <a:defRPr/>
            </a:pPr>
            <a:r>
              <a:rPr lang="de-AT" sz="3800" b="1" dirty="0" smtClean="0"/>
              <a:t/>
            </a:r>
            <a:br>
              <a:rPr lang="de-AT" sz="3800" b="1" dirty="0" smtClean="0"/>
            </a:br>
            <a:r>
              <a:rPr lang="de-DE" b="1" dirty="0" smtClean="0">
                <a:latin typeface="Arial Black" pitchFamily="34" charset="0"/>
              </a:rPr>
              <a:t>Sozialversicherung</a:t>
            </a:r>
            <a:endParaRPr lang="de-AT" sz="3800" b="1" dirty="0">
              <a:latin typeface="Arial Black" pitchFamily="34" charset="0"/>
            </a:endParaRPr>
          </a:p>
        </p:txBody>
      </p:sp>
      <p:sp>
        <p:nvSpPr>
          <p:cNvPr id="16387"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16388"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16389"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12834E-D186-4D29-8E19-364EDDF9213D}" type="slidenum">
              <a:rPr lang="de-AT" altLang="en-US" smtClean="0"/>
              <a:pPr eaLnBrk="1" hangingPunct="1"/>
              <a:t>2</a:t>
            </a:fld>
            <a:endParaRPr lang="de-AT" altLang="en-US" smtClean="0"/>
          </a:p>
        </p:txBody>
      </p:sp>
      <p:sp>
        <p:nvSpPr>
          <p:cNvPr id="336900" name="Text Box 4"/>
          <p:cNvSpPr txBox="1">
            <a:spLocks noChangeArrowheads="1"/>
          </p:cNvSpPr>
          <p:nvPr/>
        </p:nvSpPr>
        <p:spPr bwMode="auto">
          <a:xfrm>
            <a:off x="971550" y="1341438"/>
            <a:ext cx="756126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0000" tIns="46800" rIns="90000" bIns="46800">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buClr>
                <a:schemeClr val="tx2"/>
              </a:buClr>
              <a:buSzPct val="70000"/>
              <a:defRPr/>
            </a:pPr>
            <a:r>
              <a:rPr lang="de-DE" sz="2200" dirty="0" smtClean="0"/>
              <a:t>Die Sozialversicherung ist eine Pflichtversicherung, die vor den Risiken schützen soll, die jeden treffen können.</a:t>
            </a:r>
          </a:p>
          <a:p>
            <a:pPr>
              <a:buClr>
                <a:schemeClr val="tx2"/>
              </a:buClr>
              <a:buSzPct val="70000"/>
              <a:buFont typeface="Courier New" pitchFamily="49" charset="0"/>
              <a:buChar char="o"/>
              <a:defRPr/>
            </a:pPr>
            <a:endParaRPr lang="de-DE" sz="2200" dirty="0" smtClean="0"/>
          </a:p>
          <a:p>
            <a:pPr marL="0" indent="0">
              <a:buClr>
                <a:schemeClr val="tx2"/>
              </a:buClr>
              <a:buSzPct val="70000"/>
              <a:defRPr/>
            </a:pPr>
            <a:r>
              <a:rPr lang="de-DE" sz="2200" dirty="0" smtClean="0"/>
              <a:t>Der Versicherungsschutz umfasst:</a:t>
            </a:r>
          </a:p>
          <a:p>
            <a:pPr>
              <a:buClr>
                <a:schemeClr val="tx2"/>
              </a:buClr>
              <a:buSzPct val="70000"/>
              <a:buFont typeface="Courier New" pitchFamily="49" charset="0"/>
              <a:buChar char="o"/>
              <a:defRPr/>
            </a:pPr>
            <a:endParaRPr lang="de-DE" sz="2200" dirty="0" smtClean="0"/>
          </a:p>
          <a:p>
            <a:pPr>
              <a:buClr>
                <a:schemeClr val="accent1"/>
              </a:buClr>
              <a:buSzPct val="100000"/>
              <a:buFont typeface="Webdings" pitchFamily="18" charset="2"/>
              <a:buChar char="="/>
              <a:defRPr/>
            </a:pPr>
            <a:r>
              <a:rPr lang="de-DE" sz="2200" dirty="0" smtClean="0"/>
              <a:t>Krankenversicherung</a:t>
            </a:r>
          </a:p>
          <a:p>
            <a:pPr>
              <a:buClr>
                <a:schemeClr val="accent1"/>
              </a:buClr>
              <a:buSzPct val="100000"/>
              <a:buFont typeface="Webdings" pitchFamily="18" charset="2"/>
              <a:buChar char="="/>
              <a:defRPr/>
            </a:pPr>
            <a:r>
              <a:rPr lang="de-DE" sz="2200" dirty="0" smtClean="0"/>
              <a:t>Pensionsversicherung</a:t>
            </a:r>
          </a:p>
          <a:p>
            <a:pPr>
              <a:buClr>
                <a:schemeClr val="accent1"/>
              </a:buClr>
              <a:buSzPct val="100000"/>
              <a:buFont typeface="Webdings" pitchFamily="18" charset="2"/>
              <a:buChar char="="/>
              <a:defRPr/>
            </a:pPr>
            <a:r>
              <a:rPr lang="de-DE" sz="2200" dirty="0" smtClean="0"/>
              <a:t>Unfallversicherung</a:t>
            </a:r>
          </a:p>
          <a:p>
            <a:pPr>
              <a:buClr>
                <a:schemeClr val="accent1"/>
              </a:buClr>
              <a:buSzPct val="100000"/>
              <a:buFont typeface="Webdings" pitchFamily="18" charset="2"/>
              <a:buChar char="="/>
              <a:defRPr/>
            </a:pPr>
            <a:r>
              <a:rPr lang="de-DE" sz="2200" dirty="0" smtClean="0"/>
              <a:t>Arbeitslosenversicherung</a:t>
            </a:r>
          </a:p>
        </p:txBody>
      </p:sp>
      <p:pic>
        <p:nvPicPr>
          <p:cNvPr id="4102" name="Picture 6"/>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331549">
            <a:off x="5145406" y="3805285"/>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3"/>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7269163" y="5089525"/>
            <a:ext cx="1944687" cy="83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pic>
        <p:nvPicPr>
          <p:cNvPr id="17411"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94009">
            <a:off x="7354888" y="4105275"/>
            <a:ext cx="1630362" cy="881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pic>
        <p:nvPicPr>
          <p:cNvPr id="17412"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68763">
            <a:off x="44450" y="4403725"/>
            <a:ext cx="169862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336898" name="Rectangle 2"/>
          <p:cNvSpPr>
            <a:spLocks noGrp="1" noChangeArrowheads="1"/>
          </p:cNvSpPr>
          <p:nvPr>
            <p:ph type="title"/>
          </p:nvPr>
        </p:nvSpPr>
        <p:spPr>
          <a:xfrm>
            <a:off x="971550" y="260350"/>
            <a:ext cx="7829550" cy="1008063"/>
          </a:xfrm>
        </p:spPr>
        <p:txBody>
          <a:bodyPr>
            <a:normAutofit fontScale="90000"/>
          </a:bodyPr>
          <a:lstStyle/>
          <a:p>
            <a:pPr eaLnBrk="1" hangingPunct="1">
              <a:defRPr/>
            </a:pPr>
            <a:r>
              <a:rPr lang="de-AT" sz="3800" b="1" dirty="0" smtClean="0"/>
              <a:t/>
            </a:r>
            <a:br>
              <a:rPr lang="de-AT" sz="3800" b="1" dirty="0" smtClean="0"/>
            </a:br>
            <a:r>
              <a:rPr lang="de-AT" b="1" dirty="0" smtClean="0">
                <a:latin typeface="Arial Black" pitchFamily="34" charset="0"/>
              </a:rPr>
              <a:t>Die wichtigsten </a:t>
            </a:r>
            <a:r>
              <a:rPr lang="de-DE" b="1" dirty="0" smtClean="0">
                <a:latin typeface="Arial Black" pitchFamily="34" charset="0"/>
              </a:rPr>
              <a:t>Sozialversicherungsgesetze</a:t>
            </a:r>
            <a:endParaRPr lang="de-AT" b="1" dirty="0">
              <a:latin typeface="Arial Black" pitchFamily="34" charset="0"/>
            </a:endParaRPr>
          </a:p>
        </p:txBody>
      </p:sp>
      <p:sp>
        <p:nvSpPr>
          <p:cNvPr id="17414" name="Datumsplatzhalt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17415" name="Fußzeilenplatzhalt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1741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A7A5C1-D7E2-4BB8-B0DA-58AE3F0009D8}" type="slidenum">
              <a:rPr lang="de-AT" altLang="en-US" smtClean="0"/>
              <a:pPr eaLnBrk="1" hangingPunct="1"/>
              <a:t>3</a:t>
            </a:fld>
            <a:endParaRPr lang="de-AT" altLang="en-US" smtClean="0"/>
          </a:p>
        </p:txBody>
      </p:sp>
      <p:graphicFrame>
        <p:nvGraphicFramePr>
          <p:cNvPr id="2" name="Tabelle 1"/>
          <p:cNvGraphicFramePr>
            <a:graphicFrameLocks noGrp="1"/>
          </p:cNvGraphicFramePr>
          <p:nvPr/>
        </p:nvGraphicFramePr>
        <p:xfrm>
          <a:off x="971550" y="1557338"/>
          <a:ext cx="7488238" cy="4086225"/>
        </p:xfrm>
        <a:graphic>
          <a:graphicData uri="http://schemas.openxmlformats.org/drawingml/2006/table">
            <a:tbl>
              <a:tblPr firstRow="1" bandRow="1">
                <a:tableStyleId>{5C22544A-7EE6-4342-B048-85BDC9FD1C3A}</a:tableStyleId>
              </a:tblPr>
              <a:tblGrid>
                <a:gridCol w="3671801"/>
                <a:gridCol w="3816437"/>
              </a:tblGrid>
              <a:tr h="458650">
                <a:tc>
                  <a:txBody>
                    <a:bodyPr/>
                    <a:lstStyle/>
                    <a:p>
                      <a:pPr algn="ctr"/>
                      <a:r>
                        <a:rPr lang="de-AT" sz="2400" b="1" dirty="0" smtClean="0">
                          <a:solidFill>
                            <a:schemeClr val="tx1"/>
                          </a:solidFill>
                          <a:latin typeface="+mj-lt"/>
                        </a:rPr>
                        <a:t>Gewerbliches </a:t>
                      </a:r>
                      <a:endParaRPr lang="de-AT" sz="2400" b="1"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400" b="1" dirty="0" smtClean="0">
                          <a:solidFill>
                            <a:schemeClr val="tx1"/>
                          </a:solidFill>
                          <a:latin typeface="+mj-lt"/>
                        </a:rPr>
                        <a:t>    Allgemeines</a:t>
                      </a:r>
                      <a:endParaRPr lang="de-AT" sz="2400" b="1"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57251">
                <a:tc gridSpan="2">
                  <a:txBody>
                    <a:bodyPr/>
                    <a:lstStyle/>
                    <a:p>
                      <a:pPr algn="ctr"/>
                      <a:r>
                        <a:rPr lang="de-AT" sz="2400" b="1" dirty="0" smtClean="0">
                          <a:solidFill>
                            <a:schemeClr val="tx1"/>
                          </a:solidFill>
                          <a:latin typeface="+mj-lt"/>
                        </a:rPr>
                        <a:t>Sozialversicherungsgesetz</a:t>
                      </a:r>
                      <a:endParaRPr lang="de-AT" sz="2400" b="1"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sz="2400" b="1" dirty="0">
                        <a:solidFill>
                          <a:schemeClr val="tx1"/>
                        </a:solidFill>
                        <a:latin typeface="+mj-lt"/>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457251">
                <a:tc>
                  <a:txBody>
                    <a:bodyPr/>
                    <a:lstStyle/>
                    <a:p>
                      <a:pPr algn="ctr"/>
                      <a:r>
                        <a:rPr lang="de-AT" sz="2400" b="1" dirty="0" smtClean="0">
                          <a:solidFill>
                            <a:schemeClr val="tx1"/>
                          </a:solidFill>
                          <a:latin typeface="+mj-lt"/>
                        </a:rPr>
                        <a:t>GSVG</a:t>
                      </a:r>
                      <a:endParaRPr lang="de-AT" sz="2400" b="1"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AT" sz="2400" b="1" dirty="0" smtClean="0">
                          <a:solidFill>
                            <a:schemeClr val="tx1"/>
                          </a:solidFill>
                          <a:latin typeface="+mj-lt"/>
                        </a:rPr>
                        <a:t>ASVG</a:t>
                      </a:r>
                      <a:endParaRPr lang="de-AT" sz="2400" b="1"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426766">
                <a:tc gridSpan="2">
                  <a:txBody>
                    <a:bodyPr/>
                    <a:lstStyle/>
                    <a:p>
                      <a:pPr algn="ctr"/>
                      <a:r>
                        <a:rPr lang="de-AT" sz="2200" b="0" dirty="0" smtClean="0">
                          <a:solidFill>
                            <a:schemeClr val="tx1"/>
                          </a:solidFill>
                          <a:latin typeface="+mj-lt"/>
                        </a:rPr>
                        <a:t>gilt für</a:t>
                      </a:r>
                      <a:endParaRPr lang="de-AT" sz="2200" b="0"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de-AT" b="0" dirty="0">
                        <a:solidFill>
                          <a:schemeClr val="tx1"/>
                        </a:solidFill>
                        <a:latin typeface="+mj-lt"/>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97439">
                <a:tc>
                  <a:txBody>
                    <a:bodyPr/>
                    <a:lstStyle/>
                    <a:p>
                      <a:pPr marL="342900" indent="-342900">
                        <a:buClr>
                          <a:schemeClr val="accent1"/>
                        </a:buClr>
                        <a:buFont typeface="Webdings" pitchFamily="18" charset="2"/>
                        <a:buChar char="="/>
                      </a:pPr>
                      <a:r>
                        <a:rPr lang="de-AT" sz="2200" b="0" dirty="0" smtClean="0">
                          <a:solidFill>
                            <a:schemeClr val="tx1"/>
                          </a:solidFill>
                          <a:latin typeface="+mj-lt"/>
                        </a:rPr>
                        <a:t>Selbständige</a:t>
                      </a:r>
                      <a:r>
                        <a:rPr lang="de-AT" sz="2200" b="0" baseline="0" dirty="0" smtClean="0">
                          <a:solidFill>
                            <a:schemeClr val="tx1"/>
                          </a:solidFill>
                          <a:latin typeface="+mj-lt"/>
                        </a:rPr>
                        <a:t> Unternehmer</a:t>
                      </a:r>
                    </a:p>
                    <a:p>
                      <a:pPr marL="342900" indent="-342900">
                        <a:buClr>
                          <a:schemeClr val="accent1"/>
                        </a:buClr>
                        <a:buFont typeface="Webdings" pitchFamily="18" charset="2"/>
                        <a:buChar char="="/>
                      </a:pPr>
                      <a:r>
                        <a:rPr lang="de-AT" sz="2200" b="0" baseline="0" dirty="0" smtClean="0">
                          <a:solidFill>
                            <a:schemeClr val="tx1"/>
                          </a:solidFill>
                          <a:latin typeface="+mj-lt"/>
                        </a:rPr>
                        <a:t>Werkvertragsnehmer</a:t>
                      </a:r>
                      <a:endParaRPr lang="de-AT" sz="2200" b="0" dirty="0">
                        <a:solidFill>
                          <a:schemeClr val="tx1"/>
                        </a:solidFill>
                        <a:latin typeface="+mj-lt"/>
                      </a:endParaRPr>
                    </a:p>
                  </a:txBody>
                  <a:tcPr marL="91425" marR="91425" marT="45715" marB="4571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342900" indent="-342900">
                        <a:buClr>
                          <a:schemeClr val="accent1"/>
                        </a:buClr>
                        <a:buFont typeface="Webdings" pitchFamily="18" charset="2"/>
                        <a:buChar char="="/>
                      </a:pPr>
                      <a:r>
                        <a:rPr lang="de-AT" sz="2200" b="0" dirty="0" smtClean="0">
                          <a:solidFill>
                            <a:schemeClr val="tx1"/>
                          </a:solidFill>
                          <a:latin typeface="+mj-lt"/>
                        </a:rPr>
                        <a:t>Dienstnehmer</a:t>
                      </a:r>
                    </a:p>
                    <a:p>
                      <a:pPr marL="342900" indent="-342900">
                        <a:buClr>
                          <a:schemeClr val="accent1"/>
                        </a:buClr>
                        <a:buFont typeface="Webdings" pitchFamily="18" charset="2"/>
                        <a:buChar char="="/>
                      </a:pPr>
                      <a:r>
                        <a:rPr lang="de-AT" sz="2200" b="0" dirty="0" smtClean="0">
                          <a:solidFill>
                            <a:schemeClr val="tx1"/>
                          </a:solidFill>
                          <a:latin typeface="+mj-lt"/>
                        </a:rPr>
                        <a:t>Freie Dienstnehmer</a:t>
                      </a:r>
                      <a:endParaRPr lang="de-AT" sz="2200" b="0" dirty="0">
                        <a:solidFill>
                          <a:schemeClr val="tx1"/>
                        </a:solidFill>
                        <a:latin typeface="+mj-lt"/>
                      </a:endParaRPr>
                    </a:p>
                  </a:txBody>
                  <a:tcPr marL="91425" marR="91425" marT="45715" marB="4571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426766">
                <a:tc gridSpan="2">
                  <a:txBody>
                    <a:bodyPr/>
                    <a:lstStyle/>
                    <a:p>
                      <a:pPr algn="ctr"/>
                      <a:r>
                        <a:rPr lang="de-AT" sz="2200" b="0" dirty="0" smtClean="0">
                          <a:solidFill>
                            <a:schemeClr val="tx1"/>
                          </a:solidFill>
                          <a:latin typeface="+mj-lt"/>
                        </a:rPr>
                        <a:t>zuständige Versicherungsanstalt</a:t>
                      </a:r>
                      <a:endParaRPr lang="de-AT" sz="2200" b="0" dirty="0">
                        <a:solidFill>
                          <a:schemeClr val="tx1"/>
                        </a:solidFill>
                        <a:latin typeface="+mj-lt"/>
                      </a:endParaRPr>
                    </a:p>
                  </a:txBody>
                  <a:tcPr marL="91425" marR="91425" marT="45715" marB="45715"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de-AT" b="0" dirty="0">
                        <a:solidFill>
                          <a:schemeClr val="tx1"/>
                        </a:solidFill>
                        <a:latin typeface="+mj-lt"/>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762102">
                <a:tc>
                  <a:txBody>
                    <a:bodyPr/>
                    <a:lstStyle/>
                    <a:p>
                      <a:r>
                        <a:rPr lang="de-AT" sz="2200" b="0" dirty="0" smtClean="0">
                          <a:solidFill>
                            <a:schemeClr val="tx1"/>
                          </a:solidFill>
                          <a:latin typeface="+mj-lt"/>
                        </a:rPr>
                        <a:t>Sozialversicherungsanstalt der gewerblichen Wirtschaft</a:t>
                      </a:r>
                      <a:endParaRPr lang="de-AT" sz="2200" b="0" dirty="0">
                        <a:solidFill>
                          <a:schemeClr val="tx1"/>
                        </a:solidFill>
                        <a:latin typeface="+mj-lt"/>
                      </a:endParaRPr>
                    </a:p>
                  </a:txBody>
                  <a:tcPr marL="91425" marR="91425" marT="45715" marB="4571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de-AT" sz="2200" b="0" dirty="0" smtClean="0">
                          <a:solidFill>
                            <a:schemeClr val="tx1"/>
                          </a:solidFill>
                          <a:latin typeface="+mj-lt"/>
                        </a:rPr>
                        <a:t>Gebietskrankenkassen</a:t>
                      </a:r>
                    </a:p>
                    <a:p>
                      <a:r>
                        <a:rPr lang="de-AT" sz="2200" b="0" dirty="0" smtClean="0">
                          <a:solidFill>
                            <a:schemeClr val="tx1"/>
                          </a:solidFill>
                          <a:latin typeface="+mj-lt"/>
                        </a:rPr>
                        <a:t>für jedes Bundesland</a:t>
                      </a:r>
                      <a:endParaRPr lang="de-AT" sz="2200" b="0" dirty="0">
                        <a:solidFill>
                          <a:schemeClr val="tx1"/>
                        </a:solidFill>
                        <a:latin typeface="+mj-lt"/>
                      </a:endParaRPr>
                    </a:p>
                  </a:txBody>
                  <a:tcPr marL="91425" marR="91425" marT="45715" marB="4571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pic>
        <p:nvPicPr>
          <p:cNvPr id="17442"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50023">
            <a:off x="7245350" y="5834063"/>
            <a:ext cx="1504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71550" y="260350"/>
            <a:ext cx="7313613" cy="711200"/>
          </a:xfrm>
        </p:spPr>
        <p:txBody>
          <a:bodyPr/>
          <a:lstStyle/>
          <a:p>
            <a:pPr eaLnBrk="1" hangingPunct="1"/>
            <a:r>
              <a:rPr lang="de-AT" sz="3200" b="1" smtClean="0">
                <a:latin typeface="Arial Black" pitchFamily="34" charset="0"/>
              </a:rPr>
              <a:t>Beschäftigungsformen</a:t>
            </a:r>
          </a:p>
        </p:txBody>
      </p:sp>
      <p:sp>
        <p:nvSpPr>
          <p:cNvPr id="427011" name="Rectangle 3"/>
          <p:cNvSpPr>
            <a:spLocks noGrp="1" noChangeArrowheads="1"/>
          </p:cNvSpPr>
          <p:nvPr>
            <p:ph idx="1"/>
          </p:nvPr>
        </p:nvSpPr>
        <p:spPr>
          <a:xfrm>
            <a:off x="1042988" y="1196975"/>
            <a:ext cx="7313612" cy="4176713"/>
          </a:xfrm>
        </p:spPr>
        <p:txBody>
          <a:bodyPr/>
          <a:lstStyle/>
          <a:p>
            <a:pPr marL="0" indent="0" eaLnBrk="1" hangingPunct="1">
              <a:buClr>
                <a:schemeClr val="accent1"/>
              </a:buClr>
              <a:buSzPct val="100000"/>
              <a:buFont typeface="Wingdings" pitchFamily="2" charset="2"/>
              <a:buNone/>
              <a:defRPr/>
            </a:pPr>
            <a:r>
              <a:rPr lang="de-AT" sz="2200" dirty="0" smtClean="0">
                <a:latin typeface="+mj-lt"/>
              </a:rPr>
              <a:t>Die Beschäftigungsform entscheidet, welches Sozialversicherungsgesetz gilt.</a:t>
            </a:r>
          </a:p>
          <a:p>
            <a:pPr marL="0" indent="0" eaLnBrk="1" hangingPunct="1">
              <a:buClr>
                <a:schemeClr val="accent1"/>
              </a:buClr>
              <a:buSzPct val="100000"/>
              <a:buFont typeface="Wingdings" pitchFamily="2" charset="2"/>
              <a:buNone/>
              <a:defRPr/>
            </a:pPr>
            <a:endParaRPr lang="de-AT" sz="2200" dirty="0" smtClean="0">
              <a:latin typeface="+mj-lt"/>
            </a:endParaRPr>
          </a:p>
          <a:p>
            <a:pPr marL="0" indent="0" eaLnBrk="1" hangingPunct="1">
              <a:buClr>
                <a:schemeClr val="accent1"/>
              </a:buClr>
              <a:buSzPct val="100000"/>
              <a:buFont typeface="Wingdings" pitchFamily="2" charset="2"/>
              <a:buNone/>
              <a:defRPr/>
            </a:pPr>
            <a:r>
              <a:rPr lang="de-AT" sz="2200" dirty="0" smtClean="0">
                <a:latin typeface="+mj-lt"/>
              </a:rPr>
              <a:t>Die wichtigsten Beschäftigungsformen sind:</a:t>
            </a:r>
          </a:p>
          <a:p>
            <a:pPr eaLnBrk="1" hangingPunct="1">
              <a:buClr>
                <a:schemeClr val="accent1"/>
              </a:buClr>
              <a:buSzPct val="100000"/>
              <a:buFont typeface="Webdings" pitchFamily="18" charset="2"/>
              <a:buChar char="="/>
              <a:defRPr/>
            </a:pPr>
            <a:r>
              <a:rPr lang="de-AT" sz="2200" dirty="0" smtClean="0">
                <a:latin typeface="+mj-lt"/>
              </a:rPr>
              <a:t>Arbeiter </a:t>
            </a:r>
            <a:r>
              <a:rPr lang="de-AT" sz="2200" dirty="0">
                <a:latin typeface="+mj-lt"/>
              </a:rPr>
              <a:t>und Angestellte</a:t>
            </a:r>
          </a:p>
          <a:p>
            <a:pPr eaLnBrk="1" hangingPunct="1">
              <a:buClr>
                <a:schemeClr val="accent1"/>
              </a:buClr>
              <a:buSzPct val="100000"/>
              <a:buFont typeface="Webdings" pitchFamily="18" charset="2"/>
              <a:buChar char="="/>
              <a:defRPr/>
            </a:pPr>
            <a:r>
              <a:rPr lang="de-AT" sz="2200" dirty="0">
                <a:latin typeface="+mj-lt"/>
              </a:rPr>
              <a:t>Freie Dienstnehmer</a:t>
            </a:r>
          </a:p>
          <a:p>
            <a:pPr eaLnBrk="1" hangingPunct="1">
              <a:buClr>
                <a:schemeClr val="accent1"/>
              </a:buClr>
              <a:buSzPct val="100000"/>
              <a:buFont typeface="Webdings" pitchFamily="18" charset="2"/>
              <a:buChar char="="/>
              <a:defRPr/>
            </a:pPr>
            <a:r>
              <a:rPr lang="de-AT" sz="2200" dirty="0" smtClean="0">
                <a:latin typeface="+mj-lt"/>
              </a:rPr>
              <a:t>Geringfügig </a:t>
            </a:r>
            <a:r>
              <a:rPr lang="de-AT" sz="2200" dirty="0">
                <a:latin typeface="+mj-lt"/>
              </a:rPr>
              <a:t>Beschäftigte</a:t>
            </a:r>
          </a:p>
          <a:p>
            <a:pPr eaLnBrk="1" hangingPunct="1">
              <a:buClr>
                <a:schemeClr val="accent1"/>
              </a:buClr>
              <a:buSzPct val="100000"/>
              <a:buFont typeface="Webdings" pitchFamily="18" charset="2"/>
              <a:buChar char="="/>
              <a:defRPr/>
            </a:pPr>
            <a:r>
              <a:rPr lang="de-AT" sz="2200" dirty="0" smtClean="0">
                <a:latin typeface="+mj-lt"/>
              </a:rPr>
              <a:t>Gewerbetreibende/Werkvertragsnehmer</a:t>
            </a:r>
            <a:endParaRPr lang="de-AT" sz="2200" dirty="0">
              <a:latin typeface="+mj-lt"/>
            </a:endParaRPr>
          </a:p>
          <a:p>
            <a:pPr eaLnBrk="1" hangingPunct="1">
              <a:buClr>
                <a:schemeClr val="accent1"/>
              </a:buClr>
              <a:buSzPct val="100000"/>
              <a:buFont typeface="Webdings" pitchFamily="18" charset="2"/>
              <a:buChar char="="/>
              <a:defRPr/>
            </a:pPr>
            <a:endParaRPr lang="de-AT" sz="2200" dirty="0">
              <a:latin typeface="+mj-lt"/>
            </a:endParaRPr>
          </a:p>
        </p:txBody>
      </p:sp>
      <p:sp>
        <p:nvSpPr>
          <p:cNvPr id="18436"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18437"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1843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7AD05A-32EA-4B12-A4FC-819E842758E2}" type="slidenum">
              <a:rPr lang="de-AT" altLang="en-US" smtClean="0"/>
              <a:pPr eaLnBrk="1" hangingPunct="1"/>
              <a:t>4</a:t>
            </a:fld>
            <a:endParaRPr lang="de-AT"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04025" y="188913"/>
            <a:ext cx="1443038" cy="1692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9459" name="Rectangle 2"/>
          <p:cNvSpPr>
            <a:spLocks noGrp="1" noChangeArrowheads="1"/>
          </p:cNvSpPr>
          <p:nvPr>
            <p:ph type="title"/>
          </p:nvPr>
        </p:nvSpPr>
        <p:spPr>
          <a:xfrm>
            <a:off x="971550" y="333375"/>
            <a:ext cx="7313613" cy="638175"/>
          </a:xfrm>
        </p:spPr>
        <p:txBody>
          <a:bodyPr/>
          <a:lstStyle/>
          <a:p>
            <a:pPr eaLnBrk="1" hangingPunct="1"/>
            <a:r>
              <a:rPr lang="de-AT" sz="3200" smtClean="0">
                <a:latin typeface="Arial Black" pitchFamily="34" charset="0"/>
              </a:rPr>
              <a:t>Arbeiter/Angestellte</a:t>
            </a:r>
          </a:p>
        </p:txBody>
      </p:sp>
      <p:sp>
        <p:nvSpPr>
          <p:cNvPr id="428035" name="Rectangle 3"/>
          <p:cNvSpPr>
            <a:spLocks noGrp="1" noChangeArrowheads="1"/>
          </p:cNvSpPr>
          <p:nvPr>
            <p:ph idx="1"/>
          </p:nvPr>
        </p:nvSpPr>
        <p:spPr>
          <a:xfrm>
            <a:off x="971550" y="1268413"/>
            <a:ext cx="7829550" cy="4530725"/>
          </a:xfrm>
        </p:spPr>
        <p:txBody>
          <a:bodyPr/>
          <a:lstStyle/>
          <a:p>
            <a:pPr marL="0" indent="0" eaLnBrk="1" hangingPunct="1">
              <a:spcBef>
                <a:spcPts val="0"/>
              </a:spcBef>
              <a:buClr>
                <a:schemeClr val="accent1"/>
              </a:buClr>
              <a:buSzPct val="100000"/>
              <a:buFont typeface="Wingdings" pitchFamily="2" charset="2"/>
              <a:buNone/>
              <a:defRPr/>
            </a:pPr>
            <a:r>
              <a:rPr lang="de-AT" sz="2200" dirty="0" smtClean="0">
                <a:latin typeface="+mj-lt"/>
              </a:rPr>
              <a:t>Angestellte sind gem</a:t>
            </a:r>
            <a:r>
              <a:rPr lang="de-AT" sz="2200" dirty="0" smtClean="0">
                <a:latin typeface="+mj-lt"/>
              </a:rPr>
              <a:t>. Angestelltengesetz</a:t>
            </a:r>
            <a:endParaRPr lang="de-AT" sz="2200" dirty="0" smtClean="0">
              <a:latin typeface="+mj-lt"/>
            </a:endParaRPr>
          </a:p>
          <a:p>
            <a:pPr marL="0" indent="0" eaLnBrk="1" hangingPunct="1">
              <a:spcBef>
                <a:spcPts val="0"/>
              </a:spcBef>
              <a:buClr>
                <a:schemeClr val="accent1"/>
              </a:buClr>
              <a:buSzPct val="100000"/>
              <a:buFont typeface="Wingdings" pitchFamily="2" charset="2"/>
              <a:buNone/>
              <a:defRPr/>
            </a:pPr>
            <a:r>
              <a:rPr lang="de-AT" sz="2200" dirty="0" smtClean="0">
                <a:latin typeface="+mj-lt"/>
              </a:rPr>
              <a:t>Personen</a:t>
            </a:r>
            <a:r>
              <a:rPr lang="de-AT" sz="2200" dirty="0">
                <a:latin typeface="+mj-lt"/>
              </a:rPr>
              <a:t>, die im Geschäftsbetrieb eines </a:t>
            </a:r>
            <a:r>
              <a:rPr lang="de-AT" sz="2200" dirty="0" smtClean="0">
                <a:latin typeface="+mj-lt"/>
              </a:rPr>
              <a:t>Kaufmannes</a:t>
            </a:r>
          </a:p>
          <a:p>
            <a:pPr eaLnBrk="1" hangingPunct="1">
              <a:spcBef>
                <a:spcPts val="0"/>
              </a:spcBef>
              <a:buClr>
                <a:schemeClr val="accent1"/>
              </a:buClr>
              <a:buSzPct val="100000"/>
              <a:buFont typeface="Courier New" pitchFamily="49" charset="0"/>
              <a:buChar char="o"/>
              <a:defRPr/>
            </a:pPr>
            <a:r>
              <a:rPr lang="de-AT" sz="2200" dirty="0" smtClean="0">
                <a:latin typeface="+mj-lt"/>
              </a:rPr>
              <a:t>vorwiegend zur Leistung kaufmännischer oder</a:t>
            </a:r>
          </a:p>
          <a:p>
            <a:pPr eaLnBrk="1" hangingPunct="1">
              <a:spcBef>
                <a:spcPts val="0"/>
              </a:spcBef>
              <a:spcAft>
                <a:spcPts val="0"/>
              </a:spcAft>
              <a:buClr>
                <a:schemeClr val="accent1"/>
              </a:buClr>
              <a:buSzPct val="100000"/>
              <a:buFont typeface="Courier New" pitchFamily="49" charset="0"/>
              <a:buChar char="o"/>
              <a:defRPr/>
            </a:pPr>
            <a:r>
              <a:rPr lang="de-AT" sz="2200" dirty="0" smtClean="0">
                <a:latin typeface="+mj-lt"/>
              </a:rPr>
              <a:t>höherer</a:t>
            </a:r>
            <a:r>
              <a:rPr lang="de-AT" sz="2200" dirty="0">
                <a:latin typeface="+mj-lt"/>
              </a:rPr>
              <a:t>, nicht kaufmännischer Dienste </a:t>
            </a:r>
            <a:r>
              <a:rPr lang="de-AT" sz="2200" dirty="0" smtClean="0">
                <a:latin typeface="+mj-lt"/>
              </a:rPr>
              <a:t>oder</a:t>
            </a:r>
          </a:p>
          <a:p>
            <a:pPr eaLnBrk="1" hangingPunct="1">
              <a:spcBef>
                <a:spcPts val="0"/>
              </a:spcBef>
              <a:spcAft>
                <a:spcPts val="600"/>
              </a:spcAft>
              <a:buClr>
                <a:schemeClr val="accent1"/>
              </a:buClr>
              <a:buSzPct val="100000"/>
              <a:buFont typeface="Courier New" pitchFamily="49" charset="0"/>
              <a:buChar char="o"/>
              <a:defRPr/>
            </a:pPr>
            <a:r>
              <a:rPr lang="de-AT" sz="2200" dirty="0" smtClean="0">
                <a:latin typeface="+mj-lt"/>
              </a:rPr>
              <a:t>zu </a:t>
            </a:r>
            <a:r>
              <a:rPr lang="de-AT" sz="2200" dirty="0">
                <a:latin typeface="+mj-lt"/>
              </a:rPr>
              <a:t>Kanzleiarbeiten angestellt sind</a:t>
            </a:r>
            <a:r>
              <a:rPr lang="de-AT" sz="2200" dirty="0" smtClean="0">
                <a:latin typeface="+mj-lt"/>
              </a:rPr>
              <a:t>.</a:t>
            </a:r>
          </a:p>
          <a:p>
            <a:pPr marL="0" indent="0" eaLnBrk="1" hangingPunct="1">
              <a:spcBef>
                <a:spcPts val="0"/>
              </a:spcBef>
              <a:buFont typeface="Wingdings" pitchFamily="2" charset="2"/>
              <a:buNone/>
              <a:defRPr/>
            </a:pPr>
            <a:r>
              <a:rPr lang="de-AT" sz="2200" dirty="0" smtClean="0">
                <a:latin typeface="+mj-lt"/>
              </a:rPr>
              <a:t>Für Arbeiter existiert keine eigene gesetzliche </a:t>
            </a:r>
            <a:br>
              <a:rPr lang="de-AT" sz="2200" dirty="0" smtClean="0">
                <a:latin typeface="+mj-lt"/>
              </a:rPr>
            </a:br>
            <a:r>
              <a:rPr lang="de-AT" sz="2200" dirty="0" smtClean="0">
                <a:latin typeface="+mj-lt"/>
              </a:rPr>
              <a:t>Definition. Arbeiter ist, wer kein Angestellter ist.</a:t>
            </a:r>
          </a:p>
          <a:p>
            <a:pPr marL="0" indent="0" eaLnBrk="1" hangingPunct="1">
              <a:spcBef>
                <a:spcPts val="0"/>
              </a:spcBef>
              <a:buFont typeface="Wingdings" pitchFamily="2" charset="2"/>
              <a:buNone/>
              <a:defRPr/>
            </a:pPr>
            <a:endParaRPr lang="de-AT" sz="2200" dirty="0">
              <a:latin typeface="+mj-lt"/>
            </a:endParaRPr>
          </a:p>
          <a:p>
            <a:pPr eaLnBrk="1" hangingPunct="1">
              <a:buClr>
                <a:schemeClr val="accent1"/>
              </a:buClr>
              <a:buSzPct val="100000"/>
              <a:buFont typeface="Webdings" pitchFamily="18" charset="2"/>
              <a:buChar char="="/>
              <a:defRPr/>
            </a:pPr>
            <a:r>
              <a:rPr lang="de-AT" sz="2200" dirty="0" smtClean="0">
                <a:latin typeface="+mj-lt"/>
              </a:rPr>
              <a:t>Arbeiter und Angestellte sind nach dem ASVG sozialversichert</a:t>
            </a:r>
          </a:p>
          <a:p>
            <a:pPr eaLnBrk="1" hangingPunct="1">
              <a:buClr>
                <a:schemeClr val="accent1"/>
              </a:buClr>
              <a:buSzPct val="100000"/>
              <a:buFont typeface="Webdings" pitchFamily="18" charset="2"/>
              <a:buChar char="="/>
              <a:defRPr/>
            </a:pPr>
            <a:r>
              <a:rPr lang="de-AT" sz="2200" dirty="0" smtClean="0">
                <a:latin typeface="+mj-lt"/>
              </a:rPr>
              <a:t>die Sozialversicherung wird vom Dienstgeber monatlich an die Gebietskrankenkasse abgeführt</a:t>
            </a:r>
            <a:endParaRPr lang="de-AT" sz="2200" dirty="0">
              <a:latin typeface="+mj-lt"/>
            </a:endParaRPr>
          </a:p>
        </p:txBody>
      </p:sp>
      <p:sp>
        <p:nvSpPr>
          <p:cNvPr id="19461"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1946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1946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240966-9EAD-4550-8843-A45E3B55FA08}" type="slidenum">
              <a:rPr lang="de-AT" altLang="en-US" smtClean="0"/>
              <a:pPr eaLnBrk="1" hangingPunct="1"/>
              <a:t>5</a:t>
            </a:fld>
            <a:endParaRPr lang="de-AT" altLang="en-US" smtClean="0"/>
          </a:p>
        </p:txBody>
      </p:sp>
      <p:pic>
        <p:nvPicPr>
          <p:cNvPr id="19464"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4388" y="3124200"/>
            <a:ext cx="1871662" cy="1871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42988" y="188913"/>
            <a:ext cx="5249862" cy="746125"/>
          </a:xfrm>
          <a:noFill/>
        </p:spPr>
        <p:txBody>
          <a:bodyPr/>
          <a:lstStyle/>
          <a:p>
            <a:pPr eaLnBrk="1" hangingPunct="1"/>
            <a:r>
              <a:rPr lang="de-DE" sz="3200" smtClean="0">
                <a:latin typeface="Arial Black" pitchFamily="34" charset="0"/>
              </a:rPr>
              <a:t>Freie Dienstnehmer</a:t>
            </a:r>
            <a:endParaRPr lang="de-AT" sz="3200" smtClean="0">
              <a:latin typeface="Arial Black" pitchFamily="34" charset="0"/>
            </a:endParaRPr>
          </a:p>
        </p:txBody>
      </p:sp>
      <p:sp>
        <p:nvSpPr>
          <p:cNvPr id="349187" name="Rectangle 3"/>
          <p:cNvSpPr>
            <a:spLocks noGrp="1" noChangeArrowheads="1"/>
          </p:cNvSpPr>
          <p:nvPr>
            <p:ph idx="1"/>
          </p:nvPr>
        </p:nvSpPr>
        <p:spPr>
          <a:xfrm>
            <a:off x="1042988" y="1268413"/>
            <a:ext cx="6192837" cy="2663825"/>
          </a:xfrm>
        </p:spPr>
        <p:txBody>
          <a:bodyPr/>
          <a:lstStyle/>
          <a:p>
            <a:pPr eaLnBrk="1" hangingPunct="1">
              <a:lnSpc>
                <a:spcPct val="90000"/>
              </a:lnSpc>
              <a:buClr>
                <a:schemeClr val="accent1"/>
              </a:buClr>
              <a:buSzPct val="100000"/>
              <a:buFont typeface="Webdings" pitchFamily="18" charset="2"/>
              <a:buChar char="="/>
              <a:defRPr/>
            </a:pPr>
            <a:r>
              <a:rPr lang="de-DE" sz="2200" dirty="0" smtClean="0">
                <a:latin typeface="+mj-lt"/>
              </a:rPr>
              <a:t>kann Zeit und Ort der Tätigkeit frei wählen</a:t>
            </a:r>
          </a:p>
          <a:p>
            <a:pPr eaLnBrk="1" hangingPunct="1">
              <a:lnSpc>
                <a:spcPct val="90000"/>
              </a:lnSpc>
              <a:buClr>
                <a:schemeClr val="accent1"/>
              </a:buClr>
              <a:buSzPct val="100000"/>
              <a:buFont typeface="Webdings" pitchFamily="18" charset="2"/>
              <a:buChar char="="/>
              <a:defRPr/>
            </a:pPr>
            <a:r>
              <a:rPr lang="de-DE" sz="2200" dirty="0" smtClean="0">
                <a:latin typeface="+mj-lt"/>
              </a:rPr>
              <a:t>muss Arbeitsleistung überwiegend persönlich erbringen</a:t>
            </a:r>
          </a:p>
          <a:p>
            <a:pPr eaLnBrk="1" hangingPunct="1">
              <a:lnSpc>
                <a:spcPct val="90000"/>
              </a:lnSpc>
              <a:buClr>
                <a:schemeClr val="accent1"/>
              </a:buClr>
              <a:buSzPct val="100000"/>
              <a:buFont typeface="Webdings" pitchFamily="18" charset="2"/>
              <a:buChar char="="/>
              <a:defRPr/>
            </a:pPr>
            <a:r>
              <a:rPr lang="de-DE" sz="2200" dirty="0" smtClean="0">
                <a:latin typeface="+mj-lt"/>
              </a:rPr>
              <a:t>erhält Betriebsmittel vom Arbeitgeber</a:t>
            </a:r>
          </a:p>
          <a:p>
            <a:pPr eaLnBrk="1" hangingPunct="1">
              <a:lnSpc>
                <a:spcPct val="90000"/>
              </a:lnSpc>
              <a:buClr>
                <a:schemeClr val="accent1"/>
              </a:buClr>
              <a:buSzPct val="100000"/>
              <a:buFont typeface="Webdings" pitchFamily="18" charset="2"/>
              <a:buChar char="="/>
              <a:defRPr/>
            </a:pPr>
            <a:r>
              <a:rPr lang="de-AT" sz="2200" dirty="0" smtClean="0">
                <a:latin typeface="+mj-lt"/>
              </a:rPr>
              <a:t>erhält keine Sonderzahlungen,</a:t>
            </a:r>
            <a:endParaRPr lang="de-DE" sz="2200" dirty="0">
              <a:latin typeface="+mj-lt"/>
            </a:endParaRPr>
          </a:p>
          <a:p>
            <a:pPr eaLnBrk="1" hangingPunct="1">
              <a:lnSpc>
                <a:spcPct val="90000"/>
              </a:lnSpc>
              <a:buClr>
                <a:schemeClr val="accent1"/>
              </a:buClr>
              <a:buSzPct val="100000"/>
              <a:buFont typeface="Webdings" pitchFamily="18" charset="2"/>
              <a:buChar char="="/>
              <a:defRPr/>
            </a:pPr>
            <a:r>
              <a:rPr lang="de-AT" sz="2200" dirty="0" smtClean="0">
                <a:latin typeface="+mj-lt"/>
              </a:rPr>
              <a:t>keinen </a:t>
            </a:r>
            <a:r>
              <a:rPr lang="de-AT" sz="2200" dirty="0">
                <a:latin typeface="+mj-lt"/>
              </a:rPr>
              <a:t>bezahlten Urlaub oder </a:t>
            </a:r>
            <a:r>
              <a:rPr lang="de-AT" sz="2200" dirty="0" smtClean="0">
                <a:latin typeface="+mj-lt"/>
              </a:rPr>
              <a:t>Feiertag und</a:t>
            </a:r>
          </a:p>
          <a:p>
            <a:pPr eaLnBrk="1" hangingPunct="1">
              <a:lnSpc>
                <a:spcPct val="90000"/>
              </a:lnSpc>
              <a:buClr>
                <a:schemeClr val="accent1"/>
              </a:buClr>
              <a:buSzPct val="100000"/>
              <a:buFont typeface="Webdings" pitchFamily="18" charset="2"/>
              <a:buChar char="="/>
              <a:defRPr/>
            </a:pPr>
            <a:r>
              <a:rPr lang="de-AT" sz="2200" dirty="0" smtClean="0">
                <a:latin typeface="+mj-lt"/>
              </a:rPr>
              <a:t>keine Entgeltfortzahlung bei Krankheit</a:t>
            </a:r>
            <a:endParaRPr lang="de-AT" sz="2200" dirty="0">
              <a:latin typeface="+mj-lt"/>
            </a:endParaRPr>
          </a:p>
          <a:p>
            <a:pPr eaLnBrk="1" hangingPunct="1">
              <a:lnSpc>
                <a:spcPct val="90000"/>
              </a:lnSpc>
              <a:buClr>
                <a:schemeClr val="accent1"/>
              </a:buClr>
              <a:buSzPct val="100000"/>
              <a:buFont typeface="Webdings" pitchFamily="18" charset="2"/>
              <a:buChar char="="/>
              <a:defRPr/>
            </a:pPr>
            <a:r>
              <a:rPr lang="de-DE" sz="2200" dirty="0" smtClean="0">
                <a:latin typeface="+mj-lt"/>
              </a:rPr>
              <a:t>ist nach dem ASVG sozialversichert</a:t>
            </a:r>
            <a:endParaRPr lang="de-AT" sz="2200" dirty="0">
              <a:latin typeface="+mj-lt"/>
            </a:endParaRPr>
          </a:p>
        </p:txBody>
      </p:sp>
      <p:sp>
        <p:nvSpPr>
          <p:cNvPr id="20484"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0485"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048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93EACB-ACC2-42E0-BC8F-78E6CA022123}" type="slidenum">
              <a:rPr lang="de-AT" altLang="en-US" smtClean="0"/>
              <a:pPr eaLnBrk="1" hangingPunct="1"/>
              <a:t>6</a:t>
            </a:fld>
            <a:endParaRPr lang="de-AT"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71550" y="188913"/>
            <a:ext cx="6892925" cy="747712"/>
          </a:xfrm>
          <a:noFill/>
        </p:spPr>
        <p:txBody>
          <a:bodyPr/>
          <a:lstStyle/>
          <a:p>
            <a:pPr eaLnBrk="1" hangingPunct="1"/>
            <a:r>
              <a:rPr lang="de-DE" sz="3200" b="1" smtClean="0">
                <a:latin typeface="Arial Black" pitchFamily="34" charset="0"/>
              </a:rPr>
              <a:t>Geringfügig Beschäftigte</a:t>
            </a:r>
            <a:endParaRPr lang="de-AT" sz="3200" b="1" smtClean="0">
              <a:latin typeface="Arial Black" pitchFamily="34" charset="0"/>
            </a:endParaRPr>
          </a:p>
        </p:txBody>
      </p:sp>
      <p:sp>
        <p:nvSpPr>
          <p:cNvPr id="300035" name="Rectangle 3"/>
          <p:cNvSpPr>
            <a:spLocks noGrp="1" noChangeArrowheads="1"/>
          </p:cNvSpPr>
          <p:nvPr>
            <p:ph idx="1"/>
          </p:nvPr>
        </p:nvSpPr>
        <p:spPr>
          <a:xfrm>
            <a:off x="971550" y="1268413"/>
            <a:ext cx="7761288" cy="3081337"/>
          </a:xfrm>
        </p:spPr>
        <p:txBody>
          <a:bodyPr/>
          <a:lstStyle/>
          <a:p>
            <a:pPr eaLnBrk="1" hangingPunct="1">
              <a:spcBef>
                <a:spcPct val="0"/>
              </a:spcBef>
              <a:buClr>
                <a:schemeClr val="accent1"/>
              </a:buClr>
              <a:buSzPct val="100000"/>
              <a:buFont typeface="Webdings" pitchFamily="18" charset="2"/>
              <a:buChar char="="/>
              <a:defRPr/>
            </a:pPr>
            <a:r>
              <a:rPr lang="de-DE" sz="2200" dirty="0" smtClean="0">
                <a:latin typeface="Arial" charset="0"/>
              </a:rPr>
              <a:t>Geringfügigkeitsgrenze 20..:</a:t>
            </a:r>
            <a:br>
              <a:rPr lang="de-DE" sz="2200" dirty="0" smtClean="0">
                <a:latin typeface="Arial" charset="0"/>
              </a:rPr>
            </a:br>
            <a:r>
              <a:rPr lang="de-DE" sz="2200" dirty="0" smtClean="0">
                <a:latin typeface="Arial" charset="0"/>
              </a:rPr>
              <a:t>€ … pro Monat </a:t>
            </a:r>
            <a:br>
              <a:rPr lang="de-DE" sz="2200" dirty="0" smtClean="0">
                <a:latin typeface="Arial" charset="0"/>
              </a:rPr>
            </a:br>
            <a:r>
              <a:rPr lang="de-DE" sz="2200" dirty="0" smtClean="0">
                <a:latin typeface="Arial" charset="0"/>
              </a:rPr>
              <a:t>siehe</a:t>
            </a:r>
          </a:p>
          <a:p>
            <a:pPr>
              <a:spcBef>
                <a:spcPct val="0"/>
              </a:spcBef>
              <a:buClrTx/>
              <a:buSzTx/>
              <a:buFont typeface="Wingdings" pitchFamily="2" charset="2"/>
              <a:buNone/>
              <a:defRPr/>
            </a:pPr>
            <a:r>
              <a:rPr lang="de-AT" sz="2000" dirty="0" smtClean="0">
                <a:latin typeface="Arial" charset="0"/>
              </a:rPr>
              <a:t>	</a:t>
            </a:r>
            <a:r>
              <a:rPr lang="de-AT" sz="2200" u="sng" dirty="0" smtClean="0">
                <a:solidFill>
                  <a:schemeClr val="bg1">
                    <a:lumMod val="50000"/>
                  </a:schemeClr>
                </a:solidFill>
                <a:latin typeface="Arial" charset="0"/>
              </a:rPr>
              <a:t>www.sozialversicherung.at/geringfügige Beschäftigung</a:t>
            </a:r>
          </a:p>
          <a:p>
            <a:pPr>
              <a:spcBef>
                <a:spcPct val="0"/>
              </a:spcBef>
              <a:buClrTx/>
              <a:buSzTx/>
              <a:buFont typeface="Wingdings" pitchFamily="2" charset="2"/>
              <a:buNone/>
              <a:defRPr/>
            </a:pPr>
            <a:endParaRPr lang="de-AT" sz="2000" dirty="0" smtClean="0">
              <a:latin typeface="Arial" charset="0"/>
            </a:endParaRPr>
          </a:p>
          <a:p>
            <a:pPr eaLnBrk="1" hangingPunct="1">
              <a:lnSpc>
                <a:spcPct val="80000"/>
              </a:lnSpc>
              <a:buClr>
                <a:schemeClr val="accent1"/>
              </a:buClr>
              <a:buSzPct val="100000"/>
              <a:buFont typeface="Webdings" pitchFamily="18" charset="2"/>
              <a:buChar char="="/>
              <a:defRPr/>
            </a:pPr>
            <a:r>
              <a:rPr lang="de-AT" sz="2200" dirty="0" smtClean="0">
                <a:latin typeface="Arial" charset="0"/>
              </a:rPr>
              <a:t>Dienstgeber zahlt nur Unfallversicherung nach dem ASVG</a:t>
            </a:r>
          </a:p>
          <a:p>
            <a:pPr eaLnBrk="1" hangingPunct="1">
              <a:lnSpc>
                <a:spcPct val="80000"/>
              </a:lnSpc>
              <a:buClr>
                <a:schemeClr val="accent1"/>
              </a:buClr>
              <a:buSzPct val="100000"/>
              <a:buFont typeface="Webdings" pitchFamily="18" charset="2"/>
              <a:buChar char="="/>
              <a:defRPr/>
            </a:pPr>
            <a:r>
              <a:rPr lang="de-AT" sz="2200" dirty="0" smtClean="0">
                <a:latin typeface="Arial" charset="0"/>
              </a:rPr>
              <a:t>freiwillige Selbstversicherung möglich</a:t>
            </a:r>
          </a:p>
          <a:p>
            <a:pPr eaLnBrk="1" hangingPunct="1">
              <a:lnSpc>
                <a:spcPct val="80000"/>
              </a:lnSpc>
              <a:buClr>
                <a:schemeClr val="accent1"/>
              </a:buClr>
              <a:buSzPct val="100000"/>
              <a:buFont typeface="Webdings" pitchFamily="18" charset="2"/>
              <a:buChar char="="/>
              <a:defRPr/>
            </a:pPr>
            <a:r>
              <a:rPr lang="de-AT" sz="2200" dirty="0" smtClean="0">
                <a:latin typeface="Arial" charset="0"/>
              </a:rPr>
              <a:t>auch freie Dienstnehmer können geringfügig beschäftigt werden</a:t>
            </a:r>
          </a:p>
        </p:txBody>
      </p:sp>
      <p:sp>
        <p:nvSpPr>
          <p:cNvPr id="21508"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150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151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BF4406-F60E-423A-923A-61A942DF3C11}" type="slidenum">
              <a:rPr lang="de-AT" altLang="en-US" smtClean="0"/>
              <a:pPr eaLnBrk="1" hangingPunct="1"/>
              <a:t>7</a:t>
            </a:fld>
            <a:endParaRPr lang="de-AT"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71550" y="476250"/>
            <a:ext cx="7677150" cy="742950"/>
          </a:xfrm>
          <a:noFill/>
        </p:spPr>
        <p:txBody>
          <a:bodyPr/>
          <a:lstStyle/>
          <a:p>
            <a:pPr eaLnBrk="1" hangingPunct="1"/>
            <a:r>
              <a:rPr lang="de-AT" sz="3200" dirty="0" smtClean="0">
                <a:latin typeface="Arial Black" pitchFamily="34" charset="0"/>
              </a:rPr>
              <a:t>Gewerbetreibende/</a:t>
            </a:r>
            <a:br>
              <a:rPr lang="de-AT" sz="3200" dirty="0" smtClean="0">
                <a:latin typeface="Arial Black" pitchFamily="34" charset="0"/>
              </a:rPr>
            </a:br>
            <a:r>
              <a:rPr lang="de-AT" sz="3200" dirty="0" smtClean="0">
                <a:latin typeface="Arial Black" pitchFamily="34" charset="0"/>
              </a:rPr>
              <a:t>Werkvertragsnehmer</a:t>
            </a:r>
          </a:p>
        </p:txBody>
      </p:sp>
      <p:sp>
        <p:nvSpPr>
          <p:cNvPr id="22531" name="Rectangle 3"/>
          <p:cNvSpPr>
            <a:spLocks noGrp="1" noChangeArrowheads="1"/>
          </p:cNvSpPr>
          <p:nvPr>
            <p:ph idx="1"/>
          </p:nvPr>
        </p:nvSpPr>
        <p:spPr>
          <a:xfrm>
            <a:off x="971550" y="1628775"/>
            <a:ext cx="7748588" cy="4114800"/>
          </a:xfrm>
        </p:spPr>
        <p:txBody>
          <a:bodyPr/>
          <a:lstStyle/>
          <a:p>
            <a:pPr eaLnBrk="1" hangingPunct="1">
              <a:spcBef>
                <a:spcPct val="0"/>
              </a:spcBef>
              <a:buClr>
                <a:schemeClr val="accent1"/>
              </a:buClr>
              <a:buSzPct val="100000"/>
              <a:buFont typeface="Webdings" pitchFamily="18" charset="2"/>
              <a:buChar char="="/>
            </a:pPr>
            <a:r>
              <a:rPr lang="de-AT" sz="2200" dirty="0" smtClean="0">
                <a:latin typeface="Arial" charset="0"/>
                <a:cs typeface="Arial" charset="0"/>
              </a:rPr>
              <a:t>selbständiger Unternehmer</a:t>
            </a:r>
          </a:p>
          <a:p>
            <a:pPr eaLnBrk="1" hangingPunct="1">
              <a:spcBef>
                <a:spcPct val="0"/>
              </a:spcBef>
              <a:buClr>
                <a:schemeClr val="accent1"/>
              </a:buClr>
              <a:buSzPct val="100000"/>
              <a:buFont typeface="Webdings" pitchFamily="18" charset="2"/>
              <a:buChar char="="/>
            </a:pPr>
            <a:r>
              <a:rPr lang="de-AT" sz="2200" dirty="0" smtClean="0">
                <a:latin typeface="Arial" charset="0"/>
                <a:cs typeface="Arial" charset="0"/>
              </a:rPr>
              <a:t>schließt mit Auftraggeber Werk- oder Kaufvertrag</a:t>
            </a:r>
          </a:p>
          <a:p>
            <a:pPr marL="358775" indent="0" eaLnBrk="1" hangingPunct="1">
              <a:spcBef>
                <a:spcPct val="0"/>
              </a:spcBef>
              <a:buClr>
                <a:schemeClr val="accent1"/>
              </a:buClr>
              <a:buSzPct val="100000"/>
              <a:buNone/>
            </a:pPr>
            <a:r>
              <a:rPr lang="de-AT" sz="2200" dirty="0" smtClean="0">
                <a:latin typeface="Arial" charset="0"/>
                <a:cs typeface="Arial" charset="0"/>
              </a:rPr>
              <a:t>Werkvertragsnehmer verpflichtet sich zur Ablieferung eines Werkes</a:t>
            </a:r>
          </a:p>
          <a:p>
            <a:pPr eaLnBrk="1" hangingPunct="1">
              <a:spcBef>
                <a:spcPct val="0"/>
              </a:spcBef>
              <a:buClr>
                <a:schemeClr val="accent1"/>
              </a:buClr>
              <a:buSzPct val="100000"/>
              <a:buFont typeface="Webdings" pitchFamily="18" charset="2"/>
              <a:buChar char="="/>
            </a:pPr>
            <a:r>
              <a:rPr lang="de-AT" sz="2200" dirty="0" smtClean="0">
                <a:latin typeface="Arial" charset="0"/>
                <a:cs typeface="Arial" charset="0"/>
              </a:rPr>
              <a:t>hat Vertretungsmöglichkeit</a:t>
            </a:r>
          </a:p>
          <a:p>
            <a:pPr eaLnBrk="1" hangingPunct="1">
              <a:spcBef>
                <a:spcPct val="0"/>
              </a:spcBef>
              <a:buClr>
                <a:schemeClr val="accent1"/>
              </a:buClr>
              <a:buSzPct val="100000"/>
              <a:buFont typeface="Webdings" pitchFamily="18" charset="2"/>
              <a:buChar char="="/>
            </a:pPr>
            <a:r>
              <a:rPr lang="de-AT" sz="2200" dirty="0" smtClean="0">
                <a:latin typeface="Arial" charset="0"/>
                <a:cs typeface="Arial" charset="0"/>
              </a:rPr>
              <a:t>verwendet im Wesentlichen eigene Arbeitsmittel</a:t>
            </a:r>
          </a:p>
          <a:p>
            <a:pPr eaLnBrk="1" hangingPunct="1">
              <a:spcBef>
                <a:spcPct val="0"/>
              </a:spcBef>
              <a:buClr>
                <a:schemeClr val="accent1"/>
              </a:buClr>
              <a:buSzPct val="100000"/>
              <a:buFont typeface="Webdings" pitchFamily="18" charset="2"/>
              <a:buChar char="="/>
            </a:pPr>
            <a:r>
              <a:rPr lang="de-AT" sz="2200" dirty="0" smtClean="0">
                <a:latin typeface="Arial" charset="0"/>
                <a:cs typeface="Arial" charset="0"/>
              </a:rPr>
              <a:t>ist nach GSVG ab einer bestimmten Einkommensgrenze pflichtversichert</a:t>
            </a:r>
          </a:p>
        </p:txBody>
      </p:sp>
      <p:sp>
        <p:nvSpPr>
          <p:cNvPr id="22532"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253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253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047BBF-5CD7-4F7E-95A8-34AEB6C0E9E6}" type="slidenum">
              <a:rPr lang="de-AT" altLang="en-US" smtClean="0"/>
              <a:pPr eaLnBrk="1" hangingPunct="1"/>
              <a:t>8</a:t>
            </a:fld>
            <a:endParaRPr lang="de-AT"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971550" y="115888"/>
            <a:ext cx="7829550" cy="736600"/>
          </a:xfrm>
        </p:spPr>
        <p:txBody>
          <a:bodyPr>
            <a:normAutofit fontScale="90000"/>
          </a:bodyPr>
          <a:lstStyle/>
          <a:p>
            <a:pPr eaLnBrk="1" hangingPunct="1">
              <a:defRPr/>
            </a:pPr>
            <a:r>
              <a:rPr lang="de-AT" sz="3800" b="1" dirty="0" smtClean="0"/>
              <a:t/>
            </a:r>
            <a:br>
              <a:rPr lang="de-AT" sz="3800" b="1" dirty="0" smtClean="0"/>
            </a:br>
            <a:r>
              <a:rPr lang="de-DE" b="1" dirty="0" smtClean="0">
                <a:latin typeface="Arial Black" pitchFamily="34" charset="0"/>
              </a:rPr>
              <a:t>Gewerbliche</a:t>
            </a:r>
            <a:r>
              <a:rPr lang="de-DE" dirty="0" smtClean="0">
                <a:latin typeface="Arial Black" pitchFamily="34" charset="0"/>
              </a:rPr>
              <a:t> </a:t>
            </a:r>
            <a:r>
              <a:rPr lang="de-DE" b="1" dirty="0" smtClean="0">
                <a:latin typeface="Arial Black" pitchFamily="34" charset="0"/>
              </a:rPr>
              <a:t>Sozialversicherung</a:t>
            </a:r>
            <a:endParaRPr lang="de-AT" sz="3800" b="1" dirty="0">
              <a:latin typeface="Arial Black" pitchFamily="34" charset="0"/>
            </a:endParaRPr>
          </a:p>
        </p:txBody>
      </p:sp>
      <p:sp>
        <p:nvSpPr>
          <p:cNvPr id="23555"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1200" smtClean="0"/>
              <a:t>Mag. Sonja Pfeffer</a:t>
            </a:r>
            <a:endParaRPr lang="de-AT" altLang="en-US" sz="1200" smtClean="0"/>
          </a:p>
        </p:txBody>
      </p:sp>
      <p:sp>
        <p:nvSpPr>
          <p:cNvPr id="23556" name="Fußzeilenplatzhalt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AT" altLang="en-US" smtClean="0"/>
              <a:t>Entrepreneurship &amp; Management</a:t>
            </a:r>
          </a:p>
        </p:txBody>
      </p:sp>
      <p:sp>
        <p:nvSpPr>
          <p:cNvPr id="2355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CC1D5D-B9E7-4D25-A04C-4924E308C775}" type="slidenum">
              <a:rPr lang="de-AT" altLang="en-US" smtClean="0"/>
              <a:pPr eaLnBrk="1" hangingPunct="1"/>
              <a:t>9</a:t>
            </a:fld>
            <a:endParaRPr lang="de-AT" altLang="en-US" smtClean="0"/>
          </a:p>
        </p:txBody>
      </p:sp>
      <p:sp>
        <p:nvSpPr>
          <p:cNvPr id="336900" name="Text Box 4"/>
          <p:cNvSpPr txBox="1">
            <a:spLocks noChangeArrowheads="1"/>
          </p:cNvSpPr>
          <p:nvPr/>
        </p:nvSpPr>
        <p:spPr bwMode="auto">
          <a:xfrm>
            <a:off x="1093788" y="857250"/>
            <a:ext cx="8027987" cy="548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0000" tIns="46800" rIns="90000" bIns="46800">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Aft>
                <a:spcPts val="600"/>
              </a:spcAft>
              <a:buClr>
                <a:schemeClr val="accent1"/>
              </a:buClr>
              <a:buSzPct val="100000"/>
              <a:defRPr/>
            </a:pPr>
            <a:r>
              <a:rPr lang="de-DE" sz="2200" dirty="0" smtClean="0"/>
              <a:t>Der Versicherungsschutz umfasst:</a:t>
            </a:r>
          </a:p>
          <a:p>
            <a:pPr marL="358775" indent="-358775">
              <a:buClr>
                <a:schemeClr val="accent1"/>
              </a:buClr>
              <a:buSzPct val="100000"/>
              <a:buFont typeface="Webdings" pitchFamily="18" charset="2"/>
              <a:buChar char="="/>
              <a:defRPr/>
            </a:pPr>
            <a:r>
              <a:rPr lang="de-DE" sz="2200" dirty="0" smtClean="0"/>
              <a:t>Krankenversicherung</a:t>
            </a:r>
          </a:p>
          <a:p>
            <a:pPr marL="358775" indent="-358775">
              <a:buClr>
                <a:schemeClr val="accent1"/>
              </a:buClr>
              <a:buSzPct val="100000"/>
              <a:buFont typeface="Webdings" pitchFamily="18" charset="2"/>
              <a:buChar char="="/>
              <a:defRPr/>
            </a:pPr>
            <a:r>
              <a:rPr lang="de-DE" sz="2200" dirty="0" smtClean="0"/>
              <a:t>Pensionsversicherung</a:t>
            </a:r>
          </a:p>
          <a:p>
            <a:pPr marL="358775" indent="-358775">
              <a:buClr>
                <a:schemeClr val="accent1"/>
              </a:buClr>
              <a:buSzPct val="100000"/>
              <a:buFont typeface="Webdings" pitchFamily="18" charset="2"/>
              <a:buChar char="="/>
              <a:defRPr/>
            </a:pPr>
            <a:r>
              <a:rPr lang="de-DE" sz="2200" dirty="0" smtClean="0"/>
              <a:t>Unfallversicherung</a:t>
            </a:r>
          </a:p>
          <a:p>
            <a:pPr marL="358775" indent="-358775">
              <a:buClr>
                <a:schemeClr val="accent1"/>
              </a:buClr>
              <a:buSzPct val="100000"/>
              <a:buFont typeface="Webdings" pitchFamily="18" charset="2"/>
              <a:buChar char="="/>
              <a:defRPr/>
            </a:pPr>
            <a:r>
              <a:rPr lang="de-DE" sz="2200" dirty="0" smtClean="0"/>
              <a:t>Arbeitslosenversicherung, </a:t>
            </a:r>
          </a:p>
          <a:p>
            <a:pPr marL="627063" indent="-268288">
              <a:buClr>
                <a:schemeClr val="accent1"/>
              </a:buClr>
              <a:buSzPct val="100000"/>
              <a:buFont typeface="Courier New" pitchFamily="49" charset="0"/>
              <a:buChar char="o"/>
              <a:defRPr/>
            </a:pPr>
            <a:r>
              <a:rPr lang="de-DE" dirty="0" smtClean="0"/>
              <a:t>wenn der Gewerbetreibende zuvor unselbständig beschäftigt war oder </a:t>
            </a:r>
          </a:p>
          <a:p>
            <a:pPr marL="627063" indent="-268288">
              <a:buClr>
                <a:schemeClr val="accent1"/>
              </a:buClr>
              <a:buSzPct val="100000"/>
              <a:buFont typeface="Courier New" pitchFamily="49" charset="0"/>
              <a:buChar char="o"/>
              <a:defRPr/>
            </a:pPr>
            <a:r>
              <a:rPr lang="de-DE" dirty="0"/>
              <a:t>w</a:t>
            </a:r>
            <a:r>
              <a:rPr lang="de-DE" dirty="0" smtClean="0"/>
              <a:t>enn der Gewerbetreibende zuvor nicht unselbständig beschäftigt war, ist freiwillige Selbstversicherung möglich</a:t>
            </a:r>
          </a:p>
          <a:p>
            <a:pPr marL="627063" indent="-268288">
              <a:buClr>
                <a:schemeClr val="accent1"/>
              </a:buClr>
              <a:buSzPct val="100000"/>
              <a:buFont typeface="Courier New" pitchFamily="49" charset="0"/>
              <a:buChar char="o"/>
              <a:defRPr/>
            </a:pPr>
            <a:endParaRPr lang="de-DE" sz="2200" dirty="0"/>
          </a:p>
          <a:p>
            <a:pPr marL="0" indent="0">
              <a:spcAft>
                <a:spcPts val="600"/>
              </a:spcAft>
              <a:buClr>
                <a:schemeClr val="accent1"/>
              </a:buClr>
              <a:buSzPct val="100000"/>
              <a:defRPr/>
            </a:pPr>
            <a:r>
              <a:rPr lang="de-DE" sz="2200" dirty="0" smtClean="0"/>
              <a:t>Im GSVG gibt es eine</a:t>
            </a:r>
          </a:p>
          <a:p>
            <a:pPr marL="342900" indent="-342900">
              <a:buClr>
                <a:schemeClr val="accent1"/>
              </a:buClr>
              <a:buSzPct val="100000"/>
              <a:buFont typeface="Webdings" pitchFamily="18" charset="2"/>
              <a:buChar char="="/>
              <a:defRPr/>
            </a:pPr>
            <a:r>
              <a:rPr lang="de-DE" sz="2200" dirty="0" smtClean="0"/>
              <a:t>Mindestbeitragsgrundlage</a:t>
            </a:r>
            <a:br>
              <a:rPr lang="de-DE" sz="2200" dirty="0" smtClean="0"/>
            </a:br>
            <a:r>
              <a:rPr lang="de-DE" sz="2200" dirty="0" smtClean="0"/>
              <a:t>d. </a:t>
            </a:r>
            <a:r>
              <a:rPr lang="de-DE" sz="2200" dirty="0"/>
              <a:t>h. Beitragszahlungen auch bei sehr geringem </a:t>
            </a:r>
            <a:r>
              <a:rPr lang="de-DE" sz="2200" dirty="0" smtClean="0"/>
              <a:t>Einkommen </a:t>
            </a:r>
            <a:r>
              <a:rPr lang="de-DE" sz="2200" dirty="0"/>
              <a:t>oder Verlusten, damit Versicherungsschutz </a:t>
            </a:r>
            <a:r>
              <a:rPr lang="de-DE" sz="2200" dirty="0" smtClean="0"/>
              <a:t>besteht und eine</a:t>
            </a:r>
          </a:p>
          <a:p>
            <a:pPr marL="342900" indent="-342900">
              <a:buClr>
                <a:schemeClr val="accent1"/>
              </a:buClr>
              <a:buSzPct val="100000"/>
              <a:buFont typeface="Webdings" pitchFamily="18" charset="2"/>
              <a:buChar char="="/>
              <a:defRPr/>
            </a:pPr>
            <a:r>
              <a:rPr lang="de-DE" sz="2200" dirty="0" smtClean="0"/>
              <a:t>Höchstbeitragsgrundlage</a:t>
            </a:r>
            <a:br>
              <a:rPr lang="de-DE" sz="2200" dirty="0" smtClean="0"/>
            </a:br>
            <a:r>
              <a:rPr lang="de-DE" sz="2200" dirty="0" smtClean="0"/>
              <a:t>d.h. Einkommensteile über dieser Grenze unterliegen nicht der Sozialversicherungspflicht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Finsternis">
  <a:themeElements>
    <a:clrScheme name="Benutzerdefiniert 2">
      <a:dk1>
        <a:srgbClr val="000000"/>
      </a:dk1>
      <a:lt1>
        <a:srgbClr val="FFFFFF"/>
      </a:lt1>
      <a:dk2>
        <a:srgbClr val="777777"/>
      </a:dk2>
      <a:lt2>
        <a:srgbClr val="5F5F5F"/>
      </a:lt2>
      <a:accent1>
        <a:srgbClr val="EB0779"/>
      </a:accent1>
      <a:accent2>
        <a:srgbClr val="EB0779"/>
      </a:accent2>
      <a:accent3>
        <a:srgbClr val="9F9F9F"/>
      </a:accent3>
      <a:accent4>
        <a:srgbClr val="9F9F9F"/>
      </a:accent4>
      <a:accent5>
        <a:srgbClr val="9F9F9F"/>
      </a:accent5>
      <a:accent6>
        <a:srgbClr val="9F9F9F"/>
      </a:accent6>
      <a:hlink>
        <a:srgbClr val="9F9F9F"/>
      </a:hlink>
      <a:folHlink>
        <a:srgbClr val="B2B2B2"/>
      </a:folHlink>
    </a:clrScheme>
    <a:fontScheme name="Finsternis">
      <a:majorFont>
        <a:latin typeface="Arial"/>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sternis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Finsternis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Finsternis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Finsternis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Finsternis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Finsternis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Finsternis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Finsternis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Finsternis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Finsternis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780</Words>
  <Application>Microsoft Office PowerPoint</Application>
  <PresentationFormat>Bildschirmpräsentation (4:3)</PresentationFormat>
  <Paragraphs>321</Paragraphs>
  <Slides>18</Slides>
  <Notes>8</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1_Finsternis</vt:lpstr>
      <vt:lpstr>Gewerbliche Sozialversicherung </vt:lpstr>
      <vt:lpstr> Sozialversicherung</vt:lpstr>
      <vt:lpstr> Die wichtigsten Sozialversicherungsgesetze</vt:lpstr>
      <vt:lpstr>Beschäftigungsformen</vt:lpstr>
      <vt:lpstr>Arbeiter/Angestellte</vt:lpstr>
      <vt:lpstr>Freie Dienstnehmer</vt:lpstr>
      <vt:lpstr>Geringfügig Beschäftigte</vt:lpstr>
      <vt:lpstr>Gewerbetreibende/ Werkvertragsnehmer</vt:lpstr>
      <vt:lpstr> Gewerbliche Sozialversicherung</vt:lpstr>
      <vt:lpstr>Wer ist bei der gewerblichen      1        Sozialversicherung pflichtversichert?</vt:lpstr>
      <vt:lpstr>Wer ist bei der gewerblichen      2        Sozialversicherung pflichtversichert?</vt:lpstr>
      <vt:lpstr> Anmeldung bei der gewerblichen SV</vt:lpstr>
      <vt:lpstr>Berechnung der Beitragshöhe der gewerblichen Sozialversicherung</vt:lpstr>
      <vt:lpstr>Beitragsgrundlage zur Berechnung der gewerblichen Sozialversicherung</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Mag. Sonja Pfeffer</dc:creator>
  <cp:lastModifiedBy>Mag. Sonja Pfeffer</cp:lastModifiedBy>
  <cp:revision>403</cp:revision>
  <cp:lastPrinted>2012-09-29T11:40:59Z</cp:lastPrinted>
  <dcterms:created xsi:type="dcterms:W3CDTF">1997-04-27T11:53:52Z</dcterms:created>
  <dcterms:modified xsi:type="dcterms:W3CDTF">2013-08-06T13:03:50Z</dcterms:modified>
</cp:coreProperties>
</file>