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5" r:id="rId2"/>
    <p:sldId id="358" r:id="rId3"/>
    <p:sldId id="365" r:id="rId4"/>
    <p:sldId id="376" r:id="rId5"/>
    <p:sldId id="398" r:id="rId6"/>
    <p:sldId id="366" r:id="rId7"/>
    <p:sldId id="269" r:id="rId8"/>
  </p:sldIdLst>
  <p:sldSz cx="9906000" cy="6858000" type="A4"/>
  <p:notesSz cx="6797675" cy="9874250"/>
  <p:embeddedFontLst>
    <p:embeddedFont>
      <p:font typeface="Verdana" pitchFamily="34" charset="0"/>
      <p:regular r:id="rId11"/>
      <p:bold r:id="rId12"/>
      <p:italic r:id="rId13"/>
      <p:boldItalic r:id="rId14"/>
    </p:embeddedFont>
  </p:embeddedFont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FFCC99"/>
    <a:srgbClr val="F0D3F9"/>
    <a:srgbClr val="CCFF99"/>
    <a:srgbClr val="00CC00"/>
    <a:srgbClr val="FF9966"/>
    <a:srgbClr val="990066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2" autoAdjust="0"/>
    <p:restoredTop sz="94707" autoAdjust="0"/>
  </p:normalViewPr>
  <p:slideViewPr>
    <p:cSldViewPr snapToGrid="0">
      <p:cViewPr>
        <p:scale>
          <a:sx n="100" d="100"/>
          <a:sy n="100" d="100"/>
        </p:scale>
        <p:origin x="-942" y="-72"/>
      </p:cViewPr>
      <p:guideLst>
        <p:guide orient="horz" pos="2019"/>
        <p:guide pos="31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66" d="100"/>
          <a:sy n="66" d="100"/>
        </p:scale>
        <p:origin x="-171" y="1071"/>
      </p:cViewPr>
      <p:guideLst>
        <p:guide orient="horz" pos="2223"/>
        <p:guide pos="315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0" y="9525"/>
            <a:ext cx="296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14" tIns="0" rIns="19514" bIns="0" numCol="1" anchor="t" anchorCtr="0" compatLnSpc="1">
            <a:prstTxWarp prst="textNoShape">
              <a:avLst/>
            </a:prstTxWarp>
          </a:bodyPr>
          <a:lstStyle>
            <a:lvl1pPr defTabSz="936625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150" y="9525"/>
            <a:ext cx="296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14" tIns="0" rIns="19514" bIns="0" numCol="1" anchor="t" anchorCtr="0" compatLnSpc="1">
            <a:prstTxWarp prst="textNoShape">
              <a:avLst/>
            </a:prstTxWarp>
          </a:bodyPr>
          <a:lstStyle>
            <a:lvl1pPr algn="r" defTabSz="936625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1750" y="9402763"/>
            <a:ext cx="296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14" tIns="0" rIns="19514" bIns="0" numCol="1" anchor="b" anchorCtr="0" compatLnSpc="1">
            <a:prstTxWarp prst="textNoShape">
              <a:avLst/>
            </a:prstTxWarp>
          </a:bodyPr>
          <a:lstStyle>
            <a:lvl1pPr defTabSz="936625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150" y="9402763"/>
            <a:ext cx="296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14" tIns="0" rIns="19514" bIns="0" numCol="1" anchor="b" anchorCtr="0" compatLnSpc="1">
            <a:prstTxWarp prst="textNoShape">
              <a:avLst/>
            </a:prstTxWarp>
          </a:bodyPr>
          <a:lstStyle>
            <a:lvl1pPr algn="r" defTabSz="936625">
              <a:defRPr sz="1000" i="1"/>
            </a:lvl1pPr>
          </a:lstStyle>
          <a:p>
            <a:pPr>
              <a:defRPr/>
            </a:pPr>
            <a:fld id="{666B8622-98AE-4E61-B065-294E7ADCAD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55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0" y="9525"/>
            <a:ext cx="296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14" tIns="0" rIns="19514" bIns="0" numCol="1" anchor="t" anchorCtr="0" compatLnSpc="1">
            <a:prstTxWarp prst="textNoShape">
              <a:avLst/>
            </a:prstTxWarp>
          </a:bodyPr>
          <a:lstStyle>
            <a:lvl1pPr defTabSz="779463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7150" y="9525"/>
            <a:ext cx="296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14" tIns="0" rIns="19514" bIns="0" numCol="1" anchor="t" anchorCtr="0" compatLnSpc="1">
            <a:prstTxWarp prst="textNoShape">
              <a:avLst/>
            </a:prstTxWarp>
          </a:bodyPr>
          <a:lstStyle>
            <a:lvl1pPr algn="r" defTabSz="779463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0" y="9402763"/>
            <a:ext cx="296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14" tIns="0" rIns="19514" bIns="0" numCol="1" anchor="b" anchorCtr="0" compatLnSpc="1">
            <a:prstTxWarp prst="textNoShape">
              <a:avLst/>
            </a:prstTxWarp>
          </a:bodyPr>
          <a:lstStyle>
            <a:lvl1pPr defTabSz="779463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150" y="9402763"/>
            <a:ext cx="296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14" tIns="0" rIns="19514" bIns="0" numCol="1" anchor="b" anchorCtr="0" compatLnSpc="1">
            <a:prstTxWarp prst="textNoShape">
              <a:avLst/>
            </a:prstTxWarp>
          </a:bodyPr>
          <a:lstStyle>
            <a:lvl1pPr algn="r" defTabSz="779463">
              <a:defRPr sz="1000" i="1"/>
            </a:lvl1pPr>
          </a:lstStyle>
          <a:p>
            <a:pPr>
              <a:defRPr/>
            </a:pPr>
            <a:fld id="{714AC865-453C-440A-BB8C-DEBD2C66FE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691063"/>
            <a:ext cx="4987925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16" tIns="47160" rIns="94316" bIns="47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07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0113" y="860425"/>
            <a:ext cx="4999037" cy="3460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550329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94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7794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7BDA906-64AD-4E00-8B23-0F1DC2CC6B65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mtClean="0"/>
              <a:t>Besser an der Tafel!</a:t>
            </a:r>
          </a:p>
        </p:txBody>
      </p:sp>
      <p:sp>
        <p:nvSpPr>
          <p:cNvPr id="65540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94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7794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AB60EBC-68A1-40A0-9E46-29A2B8DF2AC6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mtClean="0"/>
              <a:t>Besser an der Tafel!</a:t>
            </a:r>
          </a:p>
        </p:txBody>
      </p:sp>
      <p:sp>
        <p:nvSpPr>
          <p:cNvPr id="66564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94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7794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0F9C0D7-828C-4A8E-90BC-841D6E131F06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725488" y="739775"/>
            <a:ext cx="5351462" cy="3705225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691063"/>
            <a:ext cx="5435600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94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7794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C06A501-AF78-4924-B53C-C82AE3429447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725488" y="739775"/>
            <a:ext cx="5351462" cy="3705225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691063"/>
            <a:ext cx="5435600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94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7794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6B5E780-57BE-46EA-B8A1-AD05F5B532D3}" type="slidenum">
              <a:rPr lang="de-DE" smtClean="0"/>
              <a:pPr/>
              <a:t>5</a:t>
            </a:fld>
            <a:endParaRPr lang="de-DE" smtClean="0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725488" y="739775"/>
            <a:ext cx="5351462" cy="3705225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691063"/>
            <a:ext cx="5435600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94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7794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9601147-CFE3-4BAF-9977-2322B546BCF1}" type="slidenum">
              <a:rPr lang="de-DE" smtClean="0"/>
              <a:pPr/>
              <a:t>6</a:t>
            </a:fld>
            <a:endParaRPr lang="de-DE" smtClean="0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725488" y="739775"/>
            <a:ext cx="5351462" cy="3705225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691063"/>
            <a:ext cx="5435600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94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7794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7794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779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21EA08D-DFC5-4D4F-BA5D-E92089850686}" type="slidenum">
              <a:rPr lang="de-DE" smtClean="0"/>
              <a:pPr/>
              <a:t>7</a:t>
            </a:fld>
            <a:endParaRPr lang="de-DE" smtClean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mtClean="0"/>
              <a:t>Arbeitsblätter werden fällig! S 14 von Easy Buchhaltung. Begleitend bleibt diese Folie zur Orientierung am OH!</a:t>
            </a:r>
          </a:p>
        </p:txBody>
      </p:sp>
      <p:sp>
        <p:nvSpPr>
          <p:cNvPr id="71684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2953485"/>
      </p:ext>
    </p:extLst>
  </p:cSld>
  <p:clrMapOvr>
    <a:masterClrMapping/>
  </p:clrMapOvr>
  <p:transition spd="med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745381"/>
      </p:ext>
    </p:extLst>
  </p:cSld>
  <p:clrMapOvr>
    <a:masterClrMapping/>
  </p:clrMapOvr>
  <p:transition spd="med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580219"/>
      </p:ext>
    </p:extLst>
  </p:cSld>
  <p:clrMapOvr>
    <a:masterClrMapping/>
  </p:clrMapOvr>
  <p:transition spd="med"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91"/>
          <p:cNvSpPr>
            <a:spLocks noChangeArrowheads="1"/>
          </p:cNvSpPr>
          <p:nvPr userDrawn="1"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3" name="Grafik 8" descr="bauerpoint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109538"/>
            <a:ext cx="12017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3736198"/>
      </p:ext>
    </p:extLst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66634"/>
      </p:ext>
    </p:extLst>
  </p:cSld>
  <p:clrMapOvr>
    <a:masterClrMapping/>
  </p:clrMapOvr>
  <p:transition spd="med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2636296"/>
      </p:ext>
    </p:extLst>
  </p:cSld>
  <p:clrMapOvr>
    <a:masterClrMapping/>
  </p:clrMapOvr>
  <p:transition spd="med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041967"/>
      </p:ext>
    </p:extLst>
  </p:cSld>
  <p:clrMapOvr>
    <a:masterClrMapping/>
  </p:clrMapOvr>
  <p:transition spd="med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710697"/>
      </p:ext>
    </p:extLst>
  </p:cSld>
  <p:clrMapOvr>
    <a:masterClrMapping/>
  </p:clrMapOvr>
  <p:transition spd="med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749525"/>
      </p:ext>
    </p:extLst>
  </p:cSld>
  <p:clrMapOvr>
    <a:masterClrMapping/>
  </p:clrMapOvr>
  <p:transition spd="med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2756450"/>
      </p:ext>
    </p:extLst>
  </p:cSld>
  <p:clrMapOvr>
    <a:masterClrMapping/>
  </p:clrMapOvr>
  <p:transition spd="med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2527695"/>
      </p:ext>
    </p:extLst>
  </p:cSld>
  <p:clrMapOvr>
    <a:masterClrMapping/>
  </p:clrMapOvr>
  <p:transition spd="med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303321"/>
      </p:ext>
    </p:extLst>
  </p:cSld>
  <p:clrMapOvr>
    <a:masterClrMapping/>
  </p:clrMapOvr>
  <p:transition spd="med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8" name="Rectangle 1091"/>
          <p:cNvSpPr>
            <a:spLocks noChangeArrowheads="1"/>
          </p:cNvSpPr>
          <p:nvPr userDrawn="1"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1029" name="Grafik 7" descr="bauerpoint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109538"/>
            <a:ext cx="12017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</p:sldLayoutIdLst>
  <p:transition spd="med" advClick="0"/>
  <p:txStyles>
    <p:titleStyle>
      <a:lvl1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17500" indent="-317500" algn="l" defTabSz="8461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Verdana" pitchFamily="34" charset="0"/>
        <a:buChar char="n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55588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2pPr>
      <a:lvl3pPr marL="1055688" indent="-209550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>
          <a:solidFill>
            <a:schemeClr val="tx1"/>
          </a:solidFill>
          <a:latin typeface="+mn-lt"/>
        </a:defRPr>
      </a:lvl3pPr>
      <a:lvl4pPr marL="1479550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Verdana" pitchFamily="34" charset="0"/>
        <a:buChar char="n"/>
        <a:defRPr>
          <a:solidFill>
            <a:schemeClr val="tx1"/>
          </a:solidFill>
          <a:latin typeface="+mn-lt"/>
        </a:defRPr>
      </a:lvl4pPr>
      <a:lvl5pPr marL="19018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5pPr>
      <a:lvl6pPr marL="23590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6pPr>
      <a:lvl7pPr marL="28162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7pPr>
      <a:lvl8pPr marL="32734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8pPr>
      <a:lvl9pPr marL="37306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069"/>
          <p:cNvSpPr txBox="1">
            <a:spLocks noChangeArrowheads="1"/>
          </p:cNvSpPr>
          <p:nvPr/>
        </p:nvSpPr>
        <p:spPr bwMode="auto">
          <a:xfrm>
            <a:off x="95250" y="981075"/>
            <a:ext cx="2592388" cy="35083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sz="1700" b="1"/>
              <a:t>Ausgangsbilanz:</a:t>
            </a:r>
            <a:endParaRPr lang="de-DE" sz="1700" b="1"/>
          </a:p>
        </p:txBody>
      </p:sp>
      <p:sp>
        <p:nvSpPr>
          <p:cNvPr id="27651" name="Line 1070"/>
          <p:cNvSpPr>
            <a:spLocks noChangeShapeType="1"/>
          </p:cNvSpPr>
          <p:nvPr/>
        </p:nvSpPr>
        <p:spPr bwMode="auto">
          <a:xfrm>
            <a:off x="815975" y="1912938"/>
            <a:ext cx="6624638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7652" name="Line 1071"/>
          <p:cNvSpPr>
            <a:spLocks noChangeShapeType="1"/>
          </p:cNvSpPr>
          <p:nvPr/>
        </p:nvSpPr>
        <p:spPr bwMode="auto">
          <a:xfrm>
            <a:off x="4149725" y="1912938"/>
            <a:ext cx="0" cy="23082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7653" name="Text Box 1072"/>
          <p:cNvSpPr txBox="1">
            <a:spLocks noChangeArrowheads="1"/>
          </p:cNvSpPr>
          <p:nvPr/>
        </p:nvSpPr>
        <p:spPr bwMode="auto">
          <a:xfrm>
            <a:off x="3121025" y="1341438"/>
            <a:ext cx="217170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de-DE" b="1"/>
              <a:t>BILANZ </a:t>
            </a:r>
            <a:endParaRPr lang="de-DE">
              <a:latin typeface="Arial" charset="0"/>
            </a:endParaRPr>
          </a:p>
        </p:txBody>
      </p:sp>
      <p:sp>
        <p:nvSpPr>
          <p:cNvPr id="27654" name="Text Box 1073"/>
          <p:cNvSpPr txBox="1">
            <a:spLocks noChangeArrowheads="1"/>
          </p:cNvSpPr>
          <p:nvPr/>
        </p:nvSpPr>
        <p:spPr bwMode="auto">
          <a:xfrm>
            <a:off x="815975" y="1485900"/>
            <a:ext cx="102870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600" b="1"/>
              <a:t>Aktiva</a:t>
            </a:r>
            <a:endParaRPr lang="de-DE">
              <a:latin typeface="Arial" charset="0"/>
            </a:endParaRPr>
          </a:p>
        </p:txBody>
      </p:sp>
      <p:sp>
        <p:nvSpPr>
          <p:cNvPr id="27655" name="Text Box 1074"/>
          <p:cNvSpPr txBox="1">
            <a:spLocks noChangeArrowheads="1"/>
          </p:cNvSpPr>
          <p:nvPr/>
        </p:nvSpPr>
        <p:spPr bwMode="auto">
          <a:xfrm>
            <a:off x="6432550" y="1485900"/>
            <a:ext cx="1404938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600" b="1"/>
              <a:t>Passiva</a:t>
            </a:r>
            <a:endParaRPr lang="de-DE">
              <a:latin typeface="Arial" charset="0"/>
            </a:endParaRPr>
          </a:p>
        </p:txBody>
      </p:sp>
      <p:sp>
        <p:nvSpPr>
          <p:cNvPr id="27656" name="Text Box 1075"/>
          <p:cNvSpPr txBox="1">
            <a:spLocks noChangeArrowheads="1"/>
          </p:cNvSpPr>
          <p:nvPr/>
        </p:nvSpPr>
        <p:spPr bwMode="auto">
          <a:xfrm>
            <a:off x="744538" y="2027238"/>
            <a:ext cx="3290887" cy="466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/>
              <a:t>Bankguthaben   80.000,--</a:t>
            </a:r>
            <a:endParaRPr lang="de-DE" b="1">
              <a:latin typeface="Arial" charset="0"/>
            </a:endParaRPr>
          </a:p>
        </p:txBody>
      </p:sp>
      <p:sp>
        <p:nvSpPr>
          <p:cNvPr id="27657" name="Text Box 1076"/>
          <p:cNvSpPr txBox="1">
            <a:spLocks noChangeArrowheads="1"/>
          </p:cNvSpPr>
          <p:nvPr/>
        </p:nvSpPr>
        <p:spPr bwMode="auto">
          <a:xfrm>
            <a:off x="744538" y="2493963"/>
            <a:ext cx="3292475" cy="431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/>
              <a:t>Kassa </a:t>
            </a:r>
            <a:r>
              <a:rPr lang="de-DE" sz="1200"/>
              <a:t>(Bargeld)</a:t>
            </a:r>
            <a:r>
              <a:rPr lang="de-DE"/>
              <a:t>     10.000,--</a:t>
            </a:r>
            <a:endParaRPr lang="de-DE" b="1">
              <a:latin typeface="Arial" charset="0"/>
            </a:endParaRPr>
          </a:p>
        </p:txBody>
      </p:sp>
      <p:sp>
        <p:nvSpPr>
          <p:cNvPr id="27658" name="Text Box 1077"/>
          <p:cNvSpPr txBox="1">
            <a:spLocks noChangeArrowheads="1"/>
          </p:cNvSpPr>
          <p:nvPr/>
        </p:nvSpPr>
        <p:spPr bwMode="auto">
          <a:xfrm>
            <a:off x="4205288" y="2027238"/>
            <a:ext cx="3289300" cy="466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/>
              <a:t>Kapital             90.000,--    </a:t>
            </a:r>
            <a:endParaRPr lang="de-DE" b="1">
              <a:latin typeface="Arial" charset="0"/>
            </a:endParaRPr>
          </a:p>
        </p:txBody>
      </p:sp>
      <p:sp>
        <p:nvSpPr>
          <p:cNvPr id="27659" name="Line 1078"/>
          <p:cNvSpPr>
            <a:spLocks noChangeShapeType="1"/>
          </p:cNvSpPr>
          <p:nvPr/>
        </p:nvSpPr>
        <p:spPr bwMode="auto">
          <a:xfrm>
            <a:off x="4992688" y="4076700"/>
            <a:ext cx="208756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7660" name="Line 1079"/>
          <p:cNvSpPr>
            <a:spLocks noChangeShapeType="1"/>
          </p:cNvSpPr>
          <p:nvPr/>
        </p:nvSpPr>
        <p:spPr bwMode="auto">
          <a:xfrm>
            <a:off x="2617788" y="3644900"/>
            <a:ext cx="12239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7661" name="Line 1080"/>
          <p:cNvSpPr>
            <a:spLocks noChangeShapeType="1"/>
          </p:cNvSpPr>
          <p:nvPr/>
        </p:nvSpPr>
        <p:spPr bwMode="auto">
          <a:xfrm>
            <a:off x="6002338" y="3644900"/>
            <a:ext cx="12239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7662" name="Text Box 1081"/>
          <p:cNvSpPr txBox="1">
            <a:spLocks noChangeArrowheads="1"/>
          </p:cNvSpPr>
          <p:nvPr/>
        </p:nvSpPr>
        <p:spPr bwMode="auto">
          <a:xfrm>
            <a:off x="746125" y="3717925"/>
            <a:ext cx="3290888" cy="393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/>
              <a:t>                       90.000,--</a:t>
            </a:r>
            <a:endParaRPr lang="de-DE" b="1">
              <a:latin typeface="Arial" charset="0"/>
            </a:endParaRPr>
          </a:p>
        </p:txBody>
      </p:sp>
      <p:sp>
        <p:nvSpPr>
          <p:cNvPr id="27663" name="Text Box 1082"/>
          <p:cNvSpPr txBox="1">
            <a:spLocks noChangeArrowheads="1"/>
          </p:cNvSpPr>
          <p:nvPr/>
        </p:nvSpPr>
        <p:spPr bwMode="auto">
          <a:xfrm>
            <a:off x="4202113" y="3717925"/>
            <a:ext cx="3289300" cy="466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/>
              <a:t>                       90.000,--    </a:t>
            </a:r>
            <a:endParaRPr lang="de-DE" b="1">
              <a:latin typeface="Arial" charset="0"/>
            </a:endParaRPr>
          </a:p>
        </p:txBody>
      </p:sp>
      <p:sp>
        <p:nvSpPr>
          <p:cNvPr id="27664" name="Line 1083"/>
          <p:cNvSpPr>
            <a:spLocks noChangeShapeType="1"/>
          </p:cNvSpPr>
          <p:nvPr/>
        </p:nvSpPr>
        <p:spPr bwMode="auto">
          <a:xfrm>
            <a:off x="2619375" y="4130675"/>
            <a:ext cx="12239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7665" name="Line 1084"/>
          <p:cNvSpPr>
            <a:spLocks noChangeShapeType="1"/>
          </p:cNvSpPr>
          <p:nvPr/>
        </p:nvSpPr>
        <p:spPr bwMode="auto">
          <a:xfrm>
            <a:off x="2617788" y="4076700"/>
            <a:ext cx="12239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7666" name="Line 1085"/>
          <p:cNvSpPr>
            <a:spLocks noChangeShapeType="1"/>
          </p:cNvSpPr>
          <p:nvPr/>
        </p:nvSpPr>
        <p:spPr bwMode="auto">
          <a:xfrm>
            <a:off x="6003925" y="4130675"/>
            <a:ext cx="12239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7667" name="Line 1086"/>
          <p:cNvSpPr>
            <a:spLocks noChangeShapeType="1"/>
          </p:cNvSpPr>
          <p:nvPr/>
        </p:nvSpPr>
        <p:spPr bwMode="auto">
          <a:xfrm>
            <a:off x="6002338" y="4076700"/>
            <a:ext cx="12239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7668" name="Text Box 1087"/>
          <p:cNvSpPr txBox="1">
            <a:spLocks noChangeArrowheads="1"/>
          </p:cNvSpPr>
          <p:nvPr/>
        </p:nvSpPr>
        <p:spPr bwMode="auto">
          <a:xfrm>
            <a:off x="100013" y="4868863"/>
            <a:ext cx="9605962" cy="952500"/>
          </a:xfrm>
          <a:prstGeom prst="rect">
            <a:avLst/>
          </a:prstGeom>
          <a:noFill/>
          <a:ln w="9525" algn="ctr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sz="1400" i="1"/>
              <a:t>Geschäftsfälle: 	1. Kauf von Geschäftsausstattung (Zahlung durch Banküberweisung) um € 1.000,--.</a:t>
            </a:r>
          </a:p>
          <a:p>
            <a:pPr eaLnBrk="1" hangingPunct="1">
              <a:spcBef>
                <a:spcPct val="50000"/>
              </a:spcBef>
            </a:pPr>
            <a:r>
              <a:rPr lang="de-AT" sz="1400" i="1"/>
              <a:t>		2. Wir nehmen € 200,-- von der Bank und legen den Betrag in die Kassa.</a:t>
            </a:r>
          </a:p>
          <a:p>
            <a:pPr eaLnBrk="1" hangingPunct="1">
              <a:spcBef>
                <a:spcPct val="50000"/>
              </a:spcBef>
            </a:pPr>
            <a:r>
              <a:rPr lang="de-AT" sz="1400" i="1"/>
              <a:t>		3. Wir kaufen eine Maschine gegen spätere Bezahlung (Rechnung) um € 2.000,--.</a:t>
            </a:r>
            <a:endParaRPr lang="de-DE" sz="1400" i="1"/>
          </a:p>
        </p:txBody>
      </p:sp>
      <p:sp>
        <p:nvSpPr>
          <p:cNvPr id="27669" name="Rectangle 1088"/>
          <p:cNvSpPr>
            <a:spLocks noChangeArrowheads="1"/>
          </p:cNvSpPr>
          <p:nvPr/>
        </p:nvSpPr>
        <p:spPr bwMode="auto">
          <a:xfrm>
            <a:off x="111125" y="133350"/>
            <a:ext cx="3051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/>
              <a:t>Die ersten Geschäftsfälle</a:t>
            </a:r>
          </a:p>
        </p:txBody>
      </p:sp>
      <p:sp>
        <p:nvSpPr>
          <p:cNvPr id="27670" name="Rectangle 1091"/>
          <p:cNvSpPr>
            <a:spLocks noChangeArrowheads="1"/>
          </p:cNvSpPr>
          <p:nvPr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grpSp>
        <p:nvGrpSpPr>
          <p:cNvPr id="27671" name="Group 1092"/>
          <p:cNvGrpSpPr>
            <a:grpSpLocks/>
          </p:cNvGrpSpPr>
          <p:nvPr/>
        </p:nvGrpSpPr>
        <p:grpSpPr bwMode="auto">
          <a:xfrm>
            <a:off x="7521575" y="715963"/>
            <a:ext cx="2244725" cy="1389062"/>
            <a:chOff x="4021" y="668"/>
            <a:chExt cx="1414" cy="875"/>
          </a:xfrm>
        </p:grpSpPr>
        <p:pic>
          <p:nvPicPr>
            <p:cNvPr id="27673" name="Picture 1093" descr="lamr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85" r="6006" b="10458"/>
            <a:stretch>
              <a:fillRect/>
            </a:stretch>
          </p:blipFill>
          <p:spPr bwMode="auto">
            <a:xfrm>
              <a:off x="4021" y="668"/>
              <a:ext cx="1414" cy="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74" name="Text Box 1094"/>
            <p:cNvSpPr txBox="1">
              <a:spLocks noChangeArrowheads="1"/>
            </p:cNvSpPr>
            <p:nvPr/>
          </p:nvSpPr>
          <p:spPr bwMode="auto">
            <a:xfrm>
              <a:off x="4987" y="681"/>
              <a:ext cx="427" cy="239"/>
            </a:xfrm>
            <a:prstGeom prst="rect">
              <a:avLst/>
            </a:prstGeom>
            <a:noFill/>
            <a:ln w="12700">
              <a:solidFill>
                <a:srgbClr val="DDDDDD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de-DE"/>
                <a:t>WIR</a:t>
              </a:r>
            </a:p>
          </p:txBody>
        </p:sp>
      </p:grpSp>
      <p:pic>
        <p:nvPicPr>
          <p:cNvPr id="27672" name="Grafik 27" descr="bauerpoint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109538"/>
            <a:ext cx="12017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45"/>
          <p:cNvSpPr>
            <a:spLocks noChangeShapeType="1"/>
          </p:cNvSpPr>
          <p:nvPr/>
        </p:nvSpPr>
        <p:spPr bwMode="auto">
          <a:xfrm>
            <a:off x="5148263" y="4076700"/>
            <a:ext cx="208756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75" name="Line 46"/>
          <p:cNvSpPr>
            <a:spLocks noChangeShapeType="1"/>
          </p:cNvSpPr>
          <p:nvPr/>
        </p:nvSpPr>
        <p:spPr bwMode="auto">
          <a:xfrm>
            <a:off x="1114425" y="1697038"/>
            <a:ext cx="6624638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76" name="Line 47"/>
          <p:cNvSpPr>
            <a:spLocks noChangeShapeType="1"/>
          </p:cNvSpPr>
          <p:nvPr/>
        </p:nvSpPr>
        <p:spPr bwMode="auto">
          <a:xfrm>
            <a:off x="4448175" y="1697038"/>
            <a:ext cx="0" cy="18288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77" name="Text Box 48"/>
          <p:cNvSpPr txBox="1">
            <a:spLocks noChangeArrowheads="1"/>
          </p:cNvSpPr>
          <p:nvPr/>
        </p:nvSpPr>
        <p:spPr bwMode="auto">
          <a:xfrm>
            <a:off x="3419475" y="1125538"/>
            <a:ext cx="217170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de-DE" b="1"/>
              <a:t>BILANZ </a:t>
            </a:r>
            <a:endParaRPr lang="de-DE">
              <a:latin typeface="Arial" charset="0"/>
            </a:endParaRPr>
          </a:p>
        </p:txBody>
      </p:sp>
      <p:sp>
        <p:nvSpPr>
          <p:cNvPr id="28678" name="Text Box 49"/>
          <p:cNvSpPr txBox="1">
            <a:spLocks noChangeArrowheads="1"/>
          </p:cNvSpPr>
          <p:nvPr/>
        </p:nvSpPr>
        <p:spPr bwMode="auto">
          <a:xfrm>
            <a:off x="1114425" y="1270000"/>
            <a:ext cx="102870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600" b="1"/>
              <a:t>Aktiva</a:t>
            </a:r>
            <a:endParaRPr lang="de-DE">
              <a:latin typeface="Arial" charset="0"/>
            </a:endParaRPr>
          </a:p>
        </p:txBody>
      </p:sp>
      <p:sp>
        <p:nvSpPr>
          <p:cNvPr id="28679" name="Text Box 50"/>
          <p:cNvSpPr txBox="1">
            <a:spLocks noChangeArrowheads="1"/>
          </p:cNvSpPr>
          <p:nvPr/>
        </p:nvSpPr>
        <p:spPr bwMode="auto">
          <a:xfrm>
            <a:off x="6731000" y="1270000"/>
            <a:ext cx="1404938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600" b="1"/>
              <a:t>Passiva</a:t>
            </a:r>
            <a:endParaRPr lang="de-DE">
              <a:latin typeface="Arial" charset="0"/>
            </a:endParaRPr>
          </a:p>
        </p:txBody>
      </p:sp>
      <p:sp>
        <p:nvSpPr>
          <p:cNvPr id="28680" name="Text Box 51"/>
          <p:cNvSpPr txBox="1">
            <a:spLocks noChangeArrowheads="1"/>
          </p:cNvSpPr>
          <p:nvPr/>
        </p:nvSpPr>
        <p:spPr bwMode="auto">
          <a:xfrm>
            <a:off x="1042988" y="1811338"/>
            <a:ext cx="3290887" cy="466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/>
              <a:t>Bankguthaben   80.000,--</a:t>
            </a:r>
            <a:endParaRPr lang="de-DE" b="1">
              <a:latin typeface="Arial" charset="0"/>
            </a:endParaRPr>
          </a:p>
        </p:txBody>
      </p:sp>
      <p:sp>
        <p:nvSpPr>
          <p:cNvPr id="28681" name="Text Box 52"/>
          <p:cNvSpPr txBox="1">
            <a:spLocks noChangeArrowheads="1"/>
          </p:cNvSpPr>
          <p:nvPr/>
        </p:nvSpPr>
        <p:spPr bwMode="auto">
          <a:xfrm>
            <a:off x="1042988" y="2278063"/>
            <a:ext cx="3292475" cy="431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/>
              <a:t>Kassa </a:t>
            </a:r>
            <a:r>
              <a:rPr lang="de-DE" sz="1200"/>
              <a:t>(Bargeld)</a:t>
            </a:r>
            <a:r>
              <a:rPr lang="de-DE"/>
              <a:t>     10.000,--</a:t>
            </a:r>
            <a:endParaRPr lang="de-DE" b="1">
              <a:latin typeface="Arial" charset="0"/>
            </a:endParaRPr>
          </a:p>
        </p:txBody>
      </p:sp>
      <p:sp>
        <p:nvSpPr>
          <p:cNvPr id="28682" name="Text Box 53"/>
          <p:cNvSpPr txBox="1">
            <a:spLocks noChangeArrowheads="1"/>
          </p:cNvSpPr>
          <p:nvPr/>
        </p:nvSpPr>
        <p:spPr bwMode="auto">
          <a:xfrm>
            <a:off x="4503738" y="1811338"/>
            <a:ext cx="3289300" cy="466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/>
              <a:t>Kapital             90.000,--    </a:t>
            </a:r>
            <a:endParaRPr lang="de-DE" b="1">
              <a:latin typeface="Arial" charset="0"/>
            </a:endParaRPr>
          </a:p>
        </p:txBody>
      </p:sp>
      <p:sp>
        <p:nvSpPr>
          <p:cNvPr id="28683" name="Line 54"/>
          <p:cNvSpPr>
            <a:spLocks noChangeShapeType="1"/>
          </p:cNvSpPr>
          <p:nvPr/>
        </p:nvSpPr>
        <p:spPr bwMode="auto">
          <a:xfrm>
            <a:off x="2914650" y="2781300"/>
            <a:ext cx="12239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4" name="Line 55"/>
          <p:cNvSpPr>
            <a:spLocks noChangeShapeType="1"/>
          </p:cNvSpPr>
          <p:nvPr/>
        </p:nvSpPr>
        <p:spPr bwMode="auto">
          <a:xfrm>
            <a:off x="6299200" y="2781300"/>
            <a:ext cx="12239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5" name="Text Box 56"/>
          <p:cNvSpPr txBox="1">
            <a:spLocks noChangeArrowheads="1"/>
          </p:cNvSpPr>
          <p:nvPr/>
        </p:nvSpPr>
        <p:spPr bwMode="auto">
          <a:xfrm>
            <a:off x="1042988" y="2854325"/>
            <a:ext cx="3290887" cy="466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/>
              <a:t>                       90.000,--</a:t>
            </a:r>
            <a:endParaRPr lang="de-DE" b="1">
              <a:latin typeface="Arial" charset="0"/>
            </a:endParaRPr>
          </a:p>
        </p:txBody>
      </p:sp>
      <p:sp>
        <p:nvSpPr>
          <p:cNvPr id="28686" name="Text Box 57"/>
          <p:cNvSpPr txBox="1">
            <a:spLocks noChangeArrowheads="1"/>
          </p:cNvSpPr>
          <p:nvPr/>
        </p:nvSpPr>
        <p:spPr bwMode="auto">
          <a:xfrm>
            <a:off x="4498975" y="2854325"/>
            <a:ext cx="3289300" cy="466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/>
              <a:t>                       90.000,--    </a:t>
            </a:r>
            <a:endParaRPr lang="de-DE" b="1">
              <a:latin typeface="Arial" charset="0"/>
            </a:endParaRPr>
          </a:p>
        </p:txBody>
      </p:sp>
      <p:sp>
        <p:nvSpPr>
          <p:cNvPr id="28687" name="Line 58"/>
          <p:cNvSpPr>
            <a:spLocks noChangeShapeType="1"/>
          </p:cNvSpPr>
          <p:nvPr/>
        </p:nvSpPr>
        <p:spPr bwMode="auto">
          <a:xfrm>
            <a:off x="2916238" y="3267075"/>
            <a:ext cx="12239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8" name="Line 59"/>
          <p:cNvSpPr>
            <a:spLocks noChangeShapeType="1"/>
          </p:cNvSpPr>
          <p:nvPr/>
        </p:nvSpPr>
        <p:spPr bwMode="auto">
          <a:xfrm>
            <a:off x="2914650" y="3213100"/>
            <a:ext cx="12239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9" name="Line 60"/>
          <p:cNvSpPr>
            <a:spLocks noChangeShapeType="1"/>
          </p:cNvSpPr>
          <p:nvPr/>
        </p:nvSpPr>
        <p:spPr bwMode="auto">
          <a:xfrm>
            <a:off x="6300788" y="3267075"/>
            <a:ext cx="12239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90" name="Line 61"/>
          <p:cNvSpPr>
            <a:spLocks noChangeShapeType="1"/>
          </p:cNvSpPr>
          <p:nvPr/>
        </p:nvSpPr>
        <p:spPr bwMode="auto">
          <a:xfrm>
            <a:off x="6299200" y="3213100"/>
            <a:ext cx="12239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91" name="Line 62"/>
          <p:cNvSpPr>
            <a:spLocks noChangeShapeType="1"/>
          </p:cNvSpPr>
          <p:nvPr/>
        </p:nvSpPr>
        <p:spPr bwMode="auto">
          <a:xfrm>
            <a:off x="1154113" y="4119563"/>
            <a:ext cx="2286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92" name="Line 63"/>
          <p:cNvSpPr>
            <a:spLocks noChangeShapeType="1"/>
          </p:cNvSpPr>
          <p:nvPr/>
        </p:nvSpPr>
        <p:spPr bwMode="auto">
          <a:xfrm>
            <a:off x="2297113" y="4119563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93" name="Text Box 64"/>
          <p:cNvSpPr txBox="1">
            <a:spLocks noChangeArrowheads="1"/>
          </p:cNvSpPr>
          <p:nvPr/>
        </p:nvSpPr>
        <p:spPr bwMode="auto">
          <a:xfrm>
            <a:off x="1908175" y="3789363"/>
            <a:ext cx="800100" cy="292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600"/>
              <a:t>Kassa</a:t>
            </a:r>
            <a:endParaRPr lang="de-DE">
              <a:latin typeface="Arial" charset="0"/>
            </a:endParaRPr>
          </a:p>
        </p:txBody>
      </p:sp>
      <p:sp>
        <p:nvSpPr>
          <p:cNvPr id="28694" name="Text Box 65"/>
          <p:cNvSpPr txBox="1">
            <a:spLocks noChangeArrowheads="1"/>
          </p:cNvSpPr>
          <p:nvPr/>
        </p:nvSpPr>
        <p:spPr bwMode="auto">
          <a:xfrm>
            <a:off x="1258888" y="4221163"/>
            <a:ext cx="102870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r>
              <a:rPr lang="de-DE" sz="1400"/>
              <a:t>10.000,</a:t>
            </a:r>
            <a:r>
              <a:rPr lang="de-DE" sz="1200"/>
              <a:t>--</a:t>
            </a:r>
            <a:endParaRPr lang="de-DE">
              <a:latin typeface="Arial" charset="0"/>
            </a:endParaRPr>
          </a:p>
        </p:txBody>
      </p:sp>
      <p:sp>
        <p:nvSpPr>
          <p:cNvPr id="28695" name="Line 66"/>
          <p:cNvSpPr>
            <a:spLocks noChangeShapeType="1"/>
          </p:cNvSpPr>
          <p:nvPr/>
        </p:nvSpPr>
        <p:spPr bwMode="auto">
          <a:xfrm>
            <a:off x="1154113" y="5343525"/>
            <a:ext cx="2286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96" name="Line 67"/>
          <p:cNvSpPr>
            <a:spLocks noChangeShapeType="1"/>
          </p:cNvSpPr>
          <p:nvPr/>
        </p:nvSpPr>
        <p:spPr bwMode="auto">
          <a:xfrm>
            <a:off x="2297113" y="5343525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97" name="Text Box 68"/>
          <p:cNvSpPr txBox="1">
            <a:spLocks noChangeArrowheads="1"/>
          </p:cNvSpPr>
          <p:nvPr/>
        </p:nvSpPr>
        <p:spPr bwMode="auto">
          <a:xfrm>
            <a:off x="1908175" y="5013325"/>
            <a:ext cx="800100" cy="292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600"/>
              <a:t>Bank</a:t>
            </a:r>
            <a:endParaRPr lang="de-DE">
              <a:latin typeface="Arial" charset="0"/>
            </a:endParaRPr>
          </a:p>
        </p:txBody>
      </p:sp>
      <p:sp>
        <p:nvSpPr>
          <p:cNvPr id="28698" name="Text Box 69"/>
          <p:cNvSpPr txBox="1">
            <a:spLocks noChangeArrowheads="1"/>
          </p:cNvSpPr>
          <p:nvPr/>
        </p:nvSpPr>
        <p:spPr bwMode="auto">
          <a:xfrm>
            <a:off x="1258888" y="5445125"/>
            <a:ext cx="102870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r>
              <a:rPr lang="de-DE" sz="1400"/>
              <a:t>80.000,</a:t>
            </a:r>
            <a:r>
              <a:rPr lang="de-DE" sz="1200"/>
              <a:t>--</a:t>
            </a:r>
            <a:endParaRPr lang="de-DE">
              <a:latin typeface="Arial" charset="0"/>
            </a:endParaRPr>
          </a:p>
        </p:txBody>
      </p:sp>
      <p:sp>
        <p:nvSpPr>
          <p:cNvPr id="28699" name="Line 70"/>
          <p:cNvSpPr>
            <a:spLocks noChangeShapeType="1"/>
          </p:cNvSpPr>
          <p:nvPr/>
        </p:nvSpPr>
        <p:spPr bwMode="auto">
          <a:xfrm>
            <a:off x="4897438" y="4119563"/>
            <a:ext cx="2286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700" name="Line 71"/>
          <p:cNvSpPr>
            <a:spLocks noChangeShapeType="1"/>
          </p:cNvSpPr>
          <p:nvPr/>
        </p:nvSpPr>
        <p:spPr bwMode="auto">
          <a:xfrm>
            <a:off x="6040438" y="4119563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701" name="Text Box 72"/>
          <p:cNvSpPr txBox="1">
            <a:spLocks noChangeArrowheads="1"/>
          </p:cNvSpPr>
          <p:nvPr/>
        </p:nvSpPr>
        <p:spPr bwMode="auto">
          <a:xfrm>
            <a:off x="5651500" y="3789363"/>
            <a:ext cx="1152525" cy="292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600"/>
              <a:t>Kapital</a:t>
            </a:r>
            <a:endParaRPr lang="de-DE">
              <a:latin typeface="Arial" charset="0"/>
            </a:endParaRPr>
          </a:p>
        </p:txBody>
      </p:sp>
      <p:sp>
        <p:nvSpPr>
          <p:cNvPr id="28702" name="Text Box 73"/>
          <p:cNvSpPr txBox="1">
            <a:spLocks noChangeArrowheads="1"/>
          </p:cNvSpPr>
          <p:nvPr/>
        </p:nvSpPr>
        <p:spPr bwMode="auto">
          <a:xfrm>
            <a:off x="6156325" y="4221163"/>
            <a:ext cx="102870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r>
              <a:rPr lang="de-DE" sz="1400"/>
              <a:t>90.000,</a:t>
            </a:r>
            <a:r>
              <a:rPr lang="de-DE" sz="1200"/>
              <a:t>--</a:t>
            </a:r>
            <a:endParaRPr lang="de-DE">
              <a:latin typeface="Arial" charset="0"/>
            </a:endParaRPr>
          </a:p>
        </p:txBody>
      </p:sp>
      <p:sp>
        <p:nvSpPr>
          <p:cNvPr id="28703" name="Line 74"/>
          <p:cNvSpPr>
            <a:spLocks noChangeShapeType="1"/>
          </p:cNvSpPr>
          <p:nvPr/>
        </p:nvSpPr>
        <p:spPr bwMode="auto">
          <a:xfrm>
            <a:off x="539750" y="1989138"/>
            <a:ext cx="0" cy="36004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704" name="Line 75"/>
          <p:cNvSpPr>
            <a:spLocks noChangeShapeType="1"/>
          </p:cNvSpPr>
          <p:nvPr/>
        </p:nvSpPr>
        <p:spPr bwMode="auto">
          <a:xfrm>
            <a:off x="395288" y="1989138"/>
            <a:ext cx="0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705" name="Line 76"/>
          <p:cNvSpPr>
            <a:spLocks noChangeShapeType="1"/>
          </p:cNvSpPr>
          <p:nvPr/>
        </p:nvSpPr>
        <p:spPr bwMode="auto">
          <a:xfrm>
            <a:off x="395288" y="19891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706" name="Line 77"/>
          <p:cNvSpPr>
            <a:spLocks noChangeShapeType="1"/>
          </p:cNvSpPr>
          <p:nvPr/>
        </p:nvSpPr>
        <p:spPr bwMode="auto">
          <a:xfrm>
            <a:off x="395288" y="515778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707" name="Line 78"/>
          <p:cNvSpPr>
            <a:spLocks noChangeShapeType="1"/>
          </p:cNvSpPr>
          <p:nvPr/>
        </p:nvSpPr>
        <p:spPr bwMode="auto">
          <a:xfrm>
            <a:off x="539750" y="2420938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708" name="Line 79"/>
          <p:cNvSpPr>
            <a:spLocks noChangeShapeType="1"/>
          </p:cNvSpPr>
          <p:nvPr/>
        </p:nvSpPr>
        <p:spPr bwMode="auto">
          <a:xfrm>
            <a:off x="539750" y="24209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709" name="Line 80"/>
          <p:cNvSpPr>
            <a:spLocks noChangeShapeType="1"/>
          </p:cNvSpPr>
          <p:nvPr/>
        </p:nvSpPr>
        <p:spPr bwMode="auto">
          <a:xfrm>
            <a:off x="539750" y="3933825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710" name="Line 81"/>
          <p:cNvSpPr>
            <a:spLocks noChangeShapeType="1"/>
          </p:cNvSpPr>
          <p:nvPr/>
        </p:nvSpPr>
        <p:spPr bwMode="auto">
          <a:xfrm>
            <a:off x="8316913" y="1989138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711" name="Line 82"/>
          <p:cNvSpPr>
            <a:spLocks noChangeShapeType="1"/>
          </p:cNvSpPr>
          <p:nvPr/>
        </p:nvSpPr>
        <p:spPr bwMode="auto">
          <a:xfrm>
            <a:off x="7667625" y="1989138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712" name="Line 83"/>
          <p:cNvSpPr>
            <a:spLocks noChangeShapeType="1"/>
          </p:cNvSpPr>
          <p:nvPr/>
        </p:nvSpPr>
        <p:spPr bwMode="auto">
          <a:xfrm flipH="1">
            <a:off x="7812088" y="40052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713" name="Rectangle 84"/>
          <p:cNvSpPr>
            <a:spLocks noChangeArrowheads="1"/>
          </p:cNvSpPr>
          <p:nvPr/>
        </p:nvSpPr>
        <p:spPr bwMode="auto">
          <a:xfrm>
            <a:off x="111125" y="133350"/>
            <a:ext cx="3675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/>
              <a:t>Kontenlehre - Bestandskonten</a:t>
            </a:r>
          </a:p>
        </p:txBody>
      </p:sp>
      <p:sp>
        <p:nvSpPr>
          <p:cNvPr id="28714" name="Rectangle 1091"/>
          <p:cNvSpPr>
            <a:spLocks noChangeArrowheads="1"/>
          </p:cNvSpPr>
          <p:nvPr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28715" name="Grafik 45" descr="bauerpoin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109538"/>
            <a:ext cx="12017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3"/>
          <p:cNvSpPr>
            <a:spLocks noChangeShapeType="1"/>
          </p:cNvSpPr>
          <p:nvPr/>
        </p:nvSpPr>
        <p:spPr bwMode="auto">
          <a:xfrm>
            <a:off x="5576888" y="4076700"/>
            <a:ext cx="2262187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699" name="Line 4"/>
          <p:cNvSpPr>
            <a:spLocks noChangeShapeType="1"/>
          </p:cNvSpPr>
          <p:nvPr/>
        </p:nvSpPr>
        <p:spPr bwMode="auto">
          <a:xfrm>
            <a:off x="1833563" y="1411288"/>
            <a:ext cx="6084887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0" name="Line 5"/>
          <p:cNvSpPr>
            <a:spLocks noChangeShapeType="1"/>
          </p:cNvSpPr>
          <p:nvPr/>
        </p:nvSpPr>
        <p:spPr bwMode="auto">
          <a:xfrm>
            <a:off x="4795838" y="1411288"/>
            <a:ext cx="0" cy="13684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3705225" y="1052513"/>
            <a:ext cx="235267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de-DE" sz="1400" b="1"/>
              <a:t>BILANZ </a:t>
            </a:r>
            <a:endParaRPr lang="de-DE" sz="1400">
              <a:latin typeface="Arial" charset="0"/>
            </a:endParaRP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1833563" y="1052513"/>
            <a:ext cx="11144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200" b="1"/>
              <a:t>Aktiva</a:t>
            </a:r>
            <a:endParaRPr lang="de-DE" sz="1200">
              <a:latin typeface="Arial" charset="0"/>
            </a:endParaRP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6980238" y="1052513"/>
            <a:ext cx="1522412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200" b="1"/>
              <a:t>Passiva</a:t>
            </a:r>
            <a:endParaRPr lang="de-DE" sz="1200">
              <a:latin typeface="Arial" charset="0"/>
            </a:endParaRPr>
          </a:p>
        </p:txBody>
      </p:sp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1754188" y="1593850"/>
            <a:ext cx="2965450" cy="466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 sz="1400"/>
              <a:t>Bankguthaben   80.000,--</a:t>
            </a:r>
            <a:endParaRPr lang="de-DE" sz="1400" b="1">
              <a:latin typeface="Arial" charset="0"/>
            </a:endParaRPr>
          </a:p>
        </p:txBody>
      </p:sp>
      <p:sp>
        <p:nvSpPr>
          <p:cNvPr id="29705" name="Text Box 10"/>
          <p:cNvSpPr txBox="1">
            <a:spLocks noChangeArrowheads="1"/>
          </p:cNvSpPr>
          <p:nvPr/>
        </p:nvSpPr>
        <p:spPr bwMode="auto">
          <a:xfrm>
            <a:off x="1754188" y="1916113"/>
            <a:ext cx="2887662" cy="431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 sz="1400"/>
              <a:t>Kassa </a:t>
            </a:r>
            <a:r>
              <a:rPr lang="de-DE" sz="1000"/>
              <a:t>(Bargeld)</a:t>
            </a:r>
            <a:r>
              <a:rPr lang="de-DE" sz="1400"/>
              <a:t>     10.000,--</a:t>
            </a:r>
            <a:endParaRPr lang="de-DE" sz="1400" b="1">
              <a:latin typeface="Arial" charset="0"/>
            </a:endParaRPr>
          </a:p>
        </p:txBody>
      </p: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4875213" y="1555750"/>
            <a:ext cx="3563937" cy="466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 sz="1400"/>
              <a:t>Kapital             90.000,--    </a:t>
            </a:r>
            <a:endParaRPr lang="de-DE" sz="1400" b="1">
              <a:latin typeface="Arial" charset="0"/>
            </a:endParaRPr>
          </a:p>
        </p:txBody>
      </p:sp>
      <p:sp>
        <p:nvSpPr>
          <p:cNvPr id="29707" name="Line 12"/>
          <p:cNvSpPr>
            <a:spLocks noChangeShapeType="1"/>
          </p:cNvSpPr>
          <p:nvPr/>
        </p:nvSpPr>
        <p:spPr bwMode="auto">
          <a:xfrm>
            <a:off x="3316288" y="2276475"/>
            <a:ext cx="13255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8" name="Line 13"/>
          <p:cNvSpPr>
            <a:spLocks noChangeShapeType="1"/>
          </p:cNvSpPr>
          <p:nvPr/>
        </p:nvSpPr>
        <p:spPr bwMode="auto">
          <a:xfrm>
            <a:off x="6202363" y="2276475"/>
            <a:ext cx="13255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9" name="Text Box 14"/>
          <p:cNvSpPr txBox="1">
            <a:spLocks noChangeArrowheads="1"/>
          </p:cNvSpPr>
          <p:nvPr/>
        </p:nvSpPr>
        <p:spPr bwMode="auto">
          <a:xfrm>
            <a:off x="1833563" y="2347913"/>
            <a:ext cx="2730500" cy="2873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 sz="1400"/>
              <a:t>                       90.000,--</a:t>
            </a:r>
            <a:endParaRPr lang="de-DE" sz="1400" b="1">
              <a:latin typeface="Arial" charset="0"/>
            </a:endParaRPr>
          </a:p>
        </p:txBody>
      </p:sp>
      <p:sp>
        <p:nvSpPr>
          <p:cNvPr id="29710" name="Text Box 15"/>
          <p:cNvSpPr txBox="1">
            <a:spLocks noChangeArrowheads="1"/>
          </p:cNvSpPr>
          <p:nvPr/>
        </p:nvSpPr>
        <p:spPr bwMode="auto">
          <a:xfrm>
            <a:off x="4953000" y="2347913"/>
            <a:ext cx="2886075" cy="2873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 sz="1400"/>
              <a:t>                       90.000,--</a:t>
            </a:r>
            <a:endParaRPr lang="de-DE" b="1">
              <a:latin typeface="Arial" charset="0"/>
            </a:endParaRPr>
          </a:p>
        </p:txBody>
      </p:sp>
      <p:sp>
        <p:nvSpPr>
          <p:cNvPr id="29711" name="Line 16"/>
          <p:cNvSpPr>
            <a:spLocks noChangeShapeType="1"/>
          </p:cNvSpPr>
          <p:nvPr/>
        </p:nvSpPr>
        <p:spPr bwMode="auto">
          <a:xfrm>
            <a:off x="3317875" y="2762250"/>
            <a:ext cx="1325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12" name="Line 17"/>
          <p:cNvSpPr>
            <a:spLocks noChangeShapeType="1"/>
          </p:cNvSpPr>
          <p:nvPr/>
        </p:nvSpPr>
        <p:spPr bwMode="auto">
          <a:xfrm>
            <a:off x="3316288" y="2708275"/>
            <a:ext cx="13255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13" name="Line 18"/>
          <p:cNvSpPr>
            <a:spLocks noChangeShapeType="1"/>
          </p:cNvSpPr>
          <p:nvPr/>
        </p:nvSpPr>
        <p:spPr bwMode="auto">
          <a:xfrm>
            <a:off x="6202363" y="2779713"/>
            <a:ext cx="13255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14" name="Line 19"/>
          <p:cNvSpPr>
            <a:spLocks noChangeShapeType="1"/>
          </p:cNvSpPr>
          <p:nvPr/>
        </p:nvSpPr>
        <p:spPr bwMode="auto">
          <a:xfrm>
            <a:off x="6199188" y="2725738"/>
            <a:ext cx="1327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15" name="Line 20"/>
          <p:cNvSpPr>
            <a:spLocks noChangeShapeType="1"/>
          </p:cNvSpPr>
          <p:nvPr/>
        </p:nvSpPr>
        <p:spPr bwMode="auto">
          <a:xfrm>
            <a:off x="625475" y="4406900"/>
            <a:ext cx="2476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16" name="Line 21"/>
          <p:cNvSpPr>
            <a:spLocks noChangeShapeType="1"/>
          </p:cNvSpPr>
          <p:nvPr/>
        </p:nvSpPr>
        <p:spPr bwMode="auto">
          <a:xfrm>
            <a:off x="1874838" y="4406900"/>
            <a:ext cx="0" cy="750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17" name="Text Box 22"/>
          <p:cNvSpPr txBox="1">
            <a:spLocks noChangeArrowheads="1"/>
          </p:cNvSpPr>
          <p:nvPr/>
        </p:nvSpPr>
        <p:spPr bwMode="auto">
          <a:xfrm>
            <a:off x="1443038" y="4076700"/>
            <a:ext cx="866775" cy="292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400"/>
              <a:t>Kassa</a:t>
            </a:r>
            <a:endParaRPr lang="de-DE" sz="1400">
              <a:latin typeface="Arial" charset="0"/>
            </a:endParaRPr>
          </a:p>
        </p:txBody>
      </p:sp>
      <p:sp>
        <p:nvSpPr>
          <p:cNvPr id="29718" name="Text Box 23"/>
          <p:cNvSpPr txBox="1">
            <a:spLocks noChangeArrowheads="1"/>
          </p:cNvSpPr>
          <p:nvPr/>
        </p:nvSpPr>
        <p:spPr bwMode="auto">
          <a:xfrm>
            <a:off x="663575" y="4508500"/>
            <a:ext cx="11144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r>
              <a:rPr lang="de-DE" sz="1400"/>
              <a:t>10.000,</a:t>
            </a:r>
            <a:r>
              <a:rPr lang="de-DE" sz="1200"/>
              <a:t>--</a:t>
            </a:r>
            <a:endParaRPr lang="de-DE">
              <a:latin typeface="Arial" charset="0"/>
            </a:endParaRPr>
          </a:p>
        </p:txBody>
      </p:sp>
      <p:sp>
        <p:nvSpPr>
          <p:cNvPr id="29719" name="Line 24"/>
          <p:cNvSpPr>
            <a:spLocks noChangeShapeType="1"/>
          </p:cNvSpPr>
          <p:nvPr/>
        </p:nvSpPr>
        <p:spPr bwMode="auto">
          <a:xfrm>
            <a:off x="627063" y="5630863"/>
            <a:ext cx="2476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20" name="Line 25"/>
          <p:cNvSpPr>
            <a:spLocks noChangeShapeType="1"/>
          </p:cNvSpPr>
          <p:nvPr/>
        </p:nvSpPr>
        <p:spPr bwMode="auto">
          <a:xfrm>
            <a:off x="1835150" y="5661025"/>
            <a:ext cx="0" cy="750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21" name="Text Box 26"/>
          <p:cNvSpPr txBox="1">
            <a:spLocks noChangeArrowheads="1"/>
          </p:cNvSpPr>
          <p:nvPr/>
        </p:nvSpPr>
        <p:spPr bwMode="auto">
          <a:xfrm>
            <a:off x="1444625" y="5300663"/>
            <a:ext cx="866775" cy="292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400"/>
              <a:t>Bank</a:t>
            </a:r>
            <a:endParaRPr lang="de-DE" sz="1400">
              <a:latin typeface="Arial" charset="0"/>
            </a:endParaRPr>
          </a:p>
        </p:txBody>
      </p:sp>
      <p:sp>
        <p:nvSpPr>
          <p:cNvPr id="29722" name="Text Box 27"/>
          <p:cNvSpPr txBox="1">
            <a:spLocks noChangeArrowheads="1"/>
          </p:cNvSpPr>
          <p:nvPr/>
        </p:nvSpPr>
        <p:spPr bwMode="auto">
          <a:xfrm>
            <a:off x="512763" y="5734050"/>
            <a:ext cx="11144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r>
              <a:rPr lang="de-DE" sz="1400"/>
              <a:t>80.000,</a:t>
            </a:r>
            <a:r>
              <a:rPr lang="de-DE" sz="1200"/>
              <a:t>--</a:t>
            </a:r>
            <a:endParaRPr lang="de-DE">
              <a:latin typeface="Arial" charset="0"/>
            </a:endParaRPr>
          </a:p>
        </p:txBody>
      </p:sp>
      <p:sp>
        <p:nvSpPr>
          <p:cNvPr id="29723" name="Line 28"/>
          <p:cNvSpPr>
            <a:spLocks noChangeShapeType="1"/>
          </p:cNvSpPr>
          <p:nvPr/>
        </p:nvSpPr>
        <p:spPr bwMode="auto">
          <a:xfrm>
            <a:off x="3357563" y="5630863"/>
            <a:ext cx="2476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24" name="Line 29"/>
          <p:cNvSpPr>
            <a:spLocks noChangeShapeType="1"/>
          </p:cNvSpPr>
          <p:nvPr/>
        </p:nvSpPr>
        <p:spPr bwMode="auto">
          <a:xfrm>
            <a:off x="4595813" y="5630863"/>
            <a:ext cx="0" cy="8207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25" name="Text Box 30"/>
          <p:cNvSpPr txBox="1">
            <a:spLocks noChangeArrowheads="1"/>
          </p:cNvSpPr>
          <p:nvPr/>
        </p:nvSpPr>
        <p:spPr bwMode="auto">
          <a:xfrm>
            <a:off x="4097338" y="5300663"/>
            <a:ext cx="1247775" cy="292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400"/>
              <a:t>Kapital</a:t>
            </a:r>
            <a:endParaRPr lang="de-DE" sz="1400">
              <a:latin typeface="Arial" charset="0"/>
            </a:endParaRPr>
          </a:p>
        </p:txBody>
      </p:sp>
      <p:sp>
        <p:nvSpPr>
          <p:cNvPr id="29726" name="Text Box 31"/>
          <p:cNvSpPr txBox="1">
            <a:spLocks noChangeArrowheads="1"/>
          </p:cNvSpPr>
          <p:nvPr/>
        </p:nvSpPr>
        <p:spPr bwMode="auto">
          <a:xfrm>
            <a:off x="4721225" y="5732463"/>
            <a:ext cx="11144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r>
              <a:rPr lang="de-DE" sz="1400"/>
              <a:t>90.000,</a:t>
            </a:r>
            <a:r>
              <a:rPr lang="de-DE" sz="1200"/>
              <a:t>--</a:t>
            </a:r>
            <a:endParaRPr lang="de-DE">
              <a:latin typeface="Arial" charset="0"/>
            </a:endParaRPr>
          </a:p>
        </p:txBody>
      </p:sp>
      <p:sp>
        <p:nvSpPr>
          <p:cNvPr id="29727" name="Line 32"/>
          <p:cNvSpPr>
            <a:spLocks noChangeShapeType="1"/>
          </p:cNvSpPr>
          <p:nvPr/>
        </p:nvSpPr>
        <p:spPr bwMode="auto">
          <a:xfrm>
            <a:off x="584200" y="1989138"/>
            <a:ext cx="0" cy="36004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28" name="Text Box 34"/>
          <p:cNvSpPr txBox="1">
            <a:spLocks noChangeArrowheads="1"/>
          </p:cNvSpPr>
          <p:nvPr/>
        </p:nvSpPr>
        <p:spPr bwMode="auto">
          <a:xfrm>
            <a:off x="1992313" y="5734050"/>
            <a:ext cx="11144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333333"/>
                </a:solidFill>
              </a:rPr>
              <a:t>1.000,</a:t>
            </a:r>
            <a:r>
              <a:rPr lang="de-DE" sz="1200">
                <a:solidFill>
                  <a:srgbClr val="333333"/>
                </a:solidFill>
              </a:rPr>
              <a:t>--</a:t>
            </a:r>
            <a:r>
              <a:rPr lang="de-DE" sz="1400" baseline="50000">
                <a:solidFill>
                  <a:srgbClr val="333333"/>
                </a:solidFill>
              </a:rPr>
              <a:t>1</a:t>
            </a:r>
          </a:p>
        </p:txBody>
      </p:sp>
      <p:sp>
        <p:nvSpPr>
          <p:cNvPr id="29729" name="Line 35"/>
          <p:cNvSpPr>
            <a:spLocks noChangeShapeType="1"/>
          </p:cNvSpPr>
          <p:nvPr/>
        </p:nvSpPr>
        <p:spPr bwMode="auto">
          <a:xfrm>
            <a:off x="3355975" y="4406900"/>
            <a:ext cx="2476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30" name="Line 36"/>
          <p:cNvSpPr>
            <a:spLocks noChangeShapeType="1"/>
          </p:cNvSpPr>
          <p:nvPr/>
        </p:nvSpPr>
        <p:spPr bwMode="auto">
          <a:xfrm>
            <a:off x="4594225" y="4406900"/>
            <a:ext cx="0" cy="750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31" name="Text Box 37"/>
          <p:cNvSpPr txBox="1">
            <a:spLocks noChangeArrowheads="1"/>
          </p:cNvSpPr>
          <p:nvPr/>
        </p:nvSpPr>
        <p:spPr bwMode="auto">
          <a:xfrm>
            <a:off x="3395663" y="4076700"/>
            <a:ext cx="2963862" cy="287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400"/>
              <a:t>Geschäftsausstattung </a:t>
            </a:r>
            <a:r>
              <a:rPr lang="de-DE" sz="1400" baseline="50000"/>
              <a:t>neu</a:t>
            </a:r>
          </a:p>
          <a:p>
            <a:pPr eaLnBrk="1" hangingPunct="1"/>
            <a:r>
              <a:rPr lang="de-DE" sz="1400"/>
              <a:t> </a:t>
            </a:r>
          </a:p>
        </p:txBody>
      </p:sp>
      <p:sp>
        <p:nvSpPr>
          <p:cNvPr id="29732" name="Text Box 38"/>
          <p:cNvSpPr txBox="1">
            <a:spLocks noChangeArrowheads="1"/>
          </p:cNvSpPr>
          <p:nvPr/>
        </p:nvSpPr>
        <p:spPr bwMode="auto">
          <a:xfrm>
            <a:off x="3470275" y="4508500"/>
            <a:ext cx="11144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333333"/>
                </a:solidFill>
              </a:rPr>
              <a:t>1.000,</a:t>
            </a:r>
            <a:r>
              <a:rPr lang="de-DE" sz="1200">
                <a:solidFill>
                  <a:srgbClr val="333333"/>
                </a:solidFill>
              </a:rPr>
              <a:t>--</a:t>
            </a:r>
            <a:r>
              <a:rPr lang="de-DE" sz="1400" baseline="50000">
                <a:solidFill>
                  <a:srgbClr val="333333"/>
                </a:solidFill>
              </a:rPr>
              <a:t>1</a:t>
            </a:r>
          </a:p>
        </p:txBody>
      </p:sp>
      <p:sp>
        <p:nvSpPr>
          <p:cNvPr id="29733" name="Text Box 39"/>
          <p:cNvSpPr txBox="1">
            <a:spLocks noChangeArrowheads="1"/>
          </p:cNvSpPr>
          <p:nvPr/>
        </p:nvSpPr>
        <p:spPr bwMode="auto">
          <a:xfrm>
            <a:off x="1993900" y="6019800"/>
            <a:ext cx="11144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333333"/>
                </a:solidFill>
              </a:rPr>
              <a:t>200,</a:t>
            </a:r>
            <a:r>
              <a:rPr lang="de-DE" sz="1200">
                <a:solidFill>
                  <a:srgbClr val="333333"/>
                </a:solidFill>
              </a:rPr>
              <a:t>--</a:t>
            </a:r>
            <a:r>
              <a:rPr lang="de-DE" sz="1400" baseline="50000">
                <a:solidFill>
                  <a:srgbClr val="333333"/>
                </a:solidFill>
              </a:rPr>
              <a:t>2</a:t>
            </a:r>
          </a:p>
        </p:txBody>
      </p:sp>
      <p:sp>
        <p:nvSpPr>
          <p:cNvPr id="29734" name="Text Box 40"/>
          <p:cNvSpPr txBox="1">
            <a:spLocks noChangeArrowheads="1"/>
          </p:cNvSpPr>
          <p:nvPr/>
        </p:nvSpPr>
        <p:spPr bwMode="auto">
          <a:xfrm>
            <a:off x="744538" y="4795838"/>
            <a:ext cx="11144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333333"/>
                </a:solidFill>
              </a:rPr>
              <a:t>200,</a:t>
            </a:r>
            <a:r>
              <a:rPr lang="de-DE" sz="1200">
                <a:solidFill>
                  <a:srgbClr val="333333"/>
                </a:solidFill>
              </a:rPr>
              <a:t>--</a:t>
            </a:r>
            <a:r>
              <a:rPr lang="de-DE" sz="1400" baseline="50000">
                <a:solidFill>
                  <a:srgbClr val="333333"/>
                </a:solidFill>
              </a:rPr>
              <a:t>2</a:t>
            </a:r>
          </a:p>
        </p:txBody>
      </p:sp>
      <p:sp>
        <p:nvSpPr>
          <p:cNvPr id="29735" name="Line 41"/>
          <p:cNvSpPr>
            <a:spLocks noChangeShapeType="1"/>
          </p:cNvSpPr>
          <p:nvPr/>
        </p:nvSpPr>
        <p:spPr bwMode="auto">
          <a:xfrm>
            <a:off x="6164263" y="5630863"/>
            <a:ext cx="2476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36" name="Line 42"/>
          <p:cNvSpPr>
            <a:spLocks noChangeShapeType="1"/>
          </p:cNvSpPr>
          <p:nvPr/>
        </p:nvSpPr>
        <p:spPr bwMode="auto">
          <a:xfrm>
            <a:off x="7402513" y="5630863"/>
            <a:ext cx="0" cy="8207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37" name="Text Box 43"/>
          <p:cNvSpPr txBox="1">
            <a:spLocks noChangeArrowheads="1"/>
          </p:cNvSpPr>
          <p:nvPr/>
        </p:nvSpPr>
        <p:spPr bwMode="auto">
          <a:xfrm>
            <a:off x="6278563" y="5300663"/>
            <a:ext cx="3355975" cy="2873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400"/>
              <a:t>Lieferverbindlichkeiten </a:t>
            </a:r>
            <a:r>
              <a:rPr lang="de-DE" sz="1400" baseline="50000"/>
              <a:t>neu</a:t>
            </a:r>
          </a:p>
          <a:p>
            <a:pPr eaLnBrk="1" hangingPunct="1"/>
            <a:endParaRPr lang="de-DE" sz="1400"/>
          </a:p>
        </p:txBody>
      </p:sp>
      <p:sp>
        <p:nvSpPr>
          <p:cNvPr id="29738" name="Text Box 44"/>
          <p:cNvSpPr txBox="1">
            <a:spLocks noChangeArrowheads="1"/>
          </p:cNvSpPr>
          <p:nvPr/>
        </p:nvSpPr>
        <p:spPr bwMode="auto">
          <a:xfrm>
            <a:off x="7450138" y="5734050"/>
            <a:ext cx="1249362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r>
              <a:rPr lang="de-DE" sz="1400"/>
              <a:t>2.000,--</a:t>
            </a:r>
            <a:r>
              <a:rPr lang="de-DE" sz="1400" baseline="50000">
                <a:solidFill>
                  <a:srgbClr val="333333"/>
                </a:solidFill>
              </a:rPr>
              <a:t>3</a:t>
            </a:r>
          </a:p>
          <a:p>
            <a:pPr algn="r" eaLnBrk="1" hangingPunct="1"/>
            <a:endParaRPr lang="de-DE" sz="1400" baseline="50000">
              <a:solidFill>
                <a:srgbClr val="333333"/>
              </a:solidFill>
            </a:endParaRPr>
          </a:p>
        </p:txBody>
      </p:sp>
      <p:sp>
        <p:nvSpPr>
          <p:cNvPr id="29739" name="Line 45"/>
          <p:cNvSpPr>
            <a:spLocks noChangeShapeType="1"/>
          </p:cNvSpPr>
          <p:nvPr/>
        </p:nvSpPr>
        <p:spPr bwMode="auto">
          <a:xfrm>
            <a:off x="6162675" y="4406900"/>
            <a:ext cx="2476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40" name="Line 46"/>
          <p:cNvSpPr>
            <a:spLocks noChangeShapeType="1"/>
          </p:cNvSpPr>
          <p:nvPr/>
        </p:nvSpPr>
        <p:spPr bwMode="auto">
          <a:xfrm>
            <a:off x="7400925" y="4406900"/>
            <a:ext cx="0" cy="750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41" name="Text Box 47"/>
          <p:cNvSpPr txBox="1">
            <a:spLocks noChangeArrowheads="1"/>
          </p:cNvSpPr>
          <p:nvPr/>
        </p:nvSpPr>
        <p:spPr bwMode="auto">
          <a:xfrm>
            <a:off x="6202363" y="4076700"/>
            <a:ext cx="2963862" cy="287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de-DE" sz="1400"/>
              <a:t>Maschinen </a:t>
            </a:r>
            <a:r>
              <a:rPr lang="de-DE" sz="1400" baseline="50000"/>
              <a:t>neu</a:t>
            </a:r>
          </a:p>
          <a:p>
            <a:pPr eaLnBrk="1" hangingPunct="1"/>
            <a:r>
              <a:rPr lang="de-DE" sz="1400"/>
              <a:t> </a:t>
            </a:r>
          </a:p>
        </p:txBody>
      </p:sp>
      <p:sp>
        <p:nvSpPr>
          <p:cNvPr id="29742" name="Text Box 48"/>
          <p:cNvSpPr txBox="1">
            <a:spLocks noChangeArrowheads="1"/>
          </p:cNvSpPr>
          <p:nvPr/>
        </p:nvSpPr>
        <p:spPr bwMode="auto">
          <a:xfrm>
            <a:off x="6276975" y="4508500"/>
            <a:ext cx="11144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333333"/>
                </a:solidFill>
              </a:rPr>
              <a:t>2.000,</a:t>
            </a:r>
            <a:r>
              <a:rPr lang="de-DE" sz="1200">
                <a:solidFill>
                  <a:srgbClr val="333333"/>
                </a:solidFill>
              </a:rPr>
              <a:t>--</a:t>
            </a:r>
            <a:r>
              <a:rPr lang="de-DE" sz="1400" baseline="50000">
                <a:solidFill>
                  <a:srgbClr val="333333"/>
                </a:solidFill>
              </a:rPr>
              <a:t>3</a:t>
            </a:r>
          </a:p>
        </p:txBody>
      </p:sp>
      <p:sp>
        <p:nvSpPr>
          <p:cNvPr id="29743" name="Rectangle 49"/>
          <p:cNvSpPr>
            <a:spLocks noChangeArrowheads="1"/>
          </p:cNvSpPr>
          <p:nvPr/>
        </p:nvSpPr>
        <p:spPr bwMode="auto">
          <a:xfrm>
            <a:off x="111125" y="133350"/>
            <a:ext cx="3675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/>
              <a:t>Kontenlehre - Bestandskonten</a:t>
            </a:r>
          </a:p>
        </p:txBody>
      </p:sp>
      <p:sp>
        <p:nvSpPr>
          <p:cNvPr id="29744" name="Text Box 62"/>
          <p:cNvSpPr txBox="1">
            <a:spLocks noChangeArrowheads="1"/>
          </p:cNvSpPr>
          <p:nvPr/>
        </p:nvSpPr>
        <p:spPr bwMode="auto">
          <a:xfrm>
            <a:off x="144463" y="2901950"/>
            <a:ext cx="9605962" cy="952500"/>
          </a:xfrm>
          <a:prstGeom prst="rect">
            <a:avLst/>
          </a:prstGeom>
          <a:noFill/>
          <a:ln w="9525" algn="ctr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sz="1400" i="1"/>
              <a:t>Geschäftsfälle: 	1. Kauf von Geschäftsausstattung (Zahlung durch Banküberweisung) um € 1.000,--.</a:t>
            </a:r>
          </a:p>
          <a:p>
            <a:pPr eaLnBrk="1" hangingPunct="1">
              <a:spcBef>
                <a:spcPct val="50000"/>
              </a:spcBef>
            </a:pPr>
            <a:r>
              <a:rPr lang="de-AT" sz="1400" i="1"/>
              <a:t>		2. Wir nehmen € 200,-- von der Bank und legen den Betrag in die Kassa.</a:t>
            </a:r>
          </a:p>
          <a:p>
            <a:pPr eaLnBrk="1" hangingPunct="1">
              <a:spcBef>
                <a:spcPct val="50000"/>
              </a:spcBef>
            </a:pPr>
            <a:r>
              <a:rPr lang="de-AT" sz="1400" i="1"/>
              <a:t>		3. Wir kaufen eine Maschine gegen spätere Bezahlung (Rechnung) um € 2.000,--.</a:t>
            </a:r>
            <a:endParaRPr lang="de-DE" sz="1400" i="1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3"/>
          <p:cNvSpPr>
            <a:spLocks noChangeShapeType="1"/>
          </p:cNvSpPr>
          <p:nvPr/>
        </p:nvSpPr>
        <p:spPr bwMode="auto">
          <a:xfrm>
            <a:off x="1833563" y="1411288"/>
            <a:ext cx="6084887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0723" name="Line 4"/>
          <p:cNvSpPr>
            <a:spLocks noChangeShapeType="1"/>
          </p:cNvSpPr>
          <p:nvPr/>
        </p:nvSpPr>
        <p:spPr bwMode="auto">
          <a:xfrm>
            <a:off x="4795838" y="1411288"/>
            <a:ext cx="0" cy="13684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3705225" y="1052513"/>
            <a:ext cx="235267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de-DE" sz="1400" b="1"/>
              <a:t>BILANZ </a:t>
            </a:r>
            <a:endParaRPr lang="de-DE" sz="1400">
              <a:latin typeface="Arial" charset="0"/>
            </a:endParaRP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1833563" y="1052513"/>
            <a:ext cx="11144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200" b="1"/>
              <a:t>Aktiva</a:t>
            </a:r>
            <a:endParaRPr lang="de-DE" sz="1200">
              <a:latin typeface="Arial" charset="0"/>
            </a:endParaRP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6980238" y="1052513"/>
            <a:ext cx="1522412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200" b="1"/>
              <a:t>Passiva</a:t>
            </a:r>
            <a:endParaRPr lang="de-DE" sz="1200">
              <a:latin typeface="Arial" charset="0"/>
            </a:endParaRPr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1754188" y="1593850"/>
            <a:ext cx="2965450" cy="466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 sz="1400"/>
              <a:t>Bankguthaben   80.000,--</a:t>
            </a:r>
            <a:endParaRPr lang="de-DE" sz="1400" b="1">
              <a:latin typeface="Arial" charset="0"/>
            </a:endParaRPr>
          </a:p>
        </p:txBody>
      </p:sp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1754188" y="1916113"/>
            <a:ext cx="2887662" cy="431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 sz="1400"/>
              <a:t>Kassa </a:t>
            </a:r>
            <a:r>
              <a:rPr lang="de-DE" sz="1000"/>
              <a:t>(Bargeld)</a:t>
            </a:r>
            <a:r>
              <a:rPr lang="de-DE" sz="1400"/>
              <a:t>     10.000,--</a:t>
            </a:r>
            <a:endParaRPr lang="de-DE" sz="1400" b="1">
              <a:latin typeface="Arial" charset="0"/>
            </a:endParaRPr>
          </a:p>
        </p:txBody>
      </p:sp>
      <p:sp>
        <p:nvSpPr>
          <p:cNvPr id="30729" name="Text Box 10"/>
          <p:cNvSpPr txBox="1">
            <a:spLocks noChangeArrowheads="1"/>
          </p:cNvSpPr>
          <p:nvPr/>
        </p:nvSpPr>
        <p:spPr bwMode="auto">
          <a:xfrm>
            <a:off x="4875213" y="1555750"/>
            <a:ext cx="3563937" cy="466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 sz="1400"/>
              <a:t>Kapital             90.000,--    </a:t>
            </a:r>
            <a:endParaRPr lang="de-DE" sz="1400" b="1">
              <a:latin typeface="Arial" charset="0"/>
            </a:endParaRPr>
          </a:p>
        </p:txBody>
      </p:sp>
      <p:sp>
        <p:nvSpPr>
          <p:cNvPr id="30730" name="Line 11"/>
          <p:cNvSpPr>
            <a:spLocks noChangeShapeType="1"/>
          </p:cNvSpPr>
          <p:nvPr/>
        </p:nvSpPr>
        <p:spPr bwMode="auto">
          <a:xfrm>
            <a:off x="3316288" y="2276475"/>
            <a:ext cx="13255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0731" name="Line 12"/>
          <p:cNvSpPr>
            <a:spLocks noChangeShapeType="1"/>
          </p:cNvSpPr>
          <p:nvPr/>
        </p:nvSpPr>
        <p:spPr bwMode="auto">
          <a:xfrm>
            <a:off x="6202363" y="2276475"/>
            <a:ext cx="13255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0732" name="Text Box 13"/>
          <p:cNvSpPr txBox="1">
            <a:spLocks noChangeArrowheads="1"/>
          </p:cNvSpPr>
          <p:nvPr/>
        </p:nvSpPr>
        <p:spPr bwMode="auto">
          <a:xfrm>
            <a:off x="1833563" y="2347913"/>
            <a:ext cx="2730500" cy="2873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 sz="1400"/>
              <a:t>                       90.000,--</a:t>
            </a:r>
            <a:endParaRPr lang="de-DE" sz="1400" b="1">
              <a:latin typeface="Arial" charset="0"/>
            </a:endParaRPr>
          </a:p>
        </p:txBody>
      </p:sp>
      <p:sp>
        <p:nvSpPr>
          <p:cNvPr id="30733" name="Text Box 14"/>
          <p:cNvSpPr txBox="1">
            <a:spLocks noChangeArrowheads="1"/>
          </p:cNvSpPr>
          <p:nvPr/>
        </p:nvSpPr>
        <p:spPr bwMode="auto">
          <a:xfrm>
            <a:off x="4953000" y="2347913"/>
            <a:ext cx="2886075" cy="2873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 sz="1400"/>
              <a:t>                       90.000,--</a:t>
            </a:r>
            <a:endParaRPr lang="de-DE" b="1">
              <a:latin typeface="Arial" charset="0"/>
            </a:endParaRPr>
          </a:p>
        </p:txBody>
      </p:sp>
      <p:sp>
        <p:nvSpPr>
          <p:cNvPr id="30734" name="Line 15"/>
          <p:cNvSpPr>
            <a:spLocks noChangeShapeType="1"/>
          </p:cNvSpPr>
          <p:nvPr/>
        </p:nvSpPr>
        <p:spPr bwMode="auto">
          <a:xfrm>
            <a:off x="3317875" y="2762250"/>
            <a:ext cx="1325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0735" name="Line 16"/>
          <p:cNvSpPr>
            <a:spLocks noChangeShapeType="1"/>
          </p:cNvSpPr>
          <p:nvPr/>
        </p:nvSpPr>
        <p:spPr bwMode="auto">
          <a:xfrm>
            <a:off x="3316288" y="2708275"/>
            <a:ext cx="13255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0736" name="Line 17"/>
          <p:cNvSpPr>
            <a:spLocks noChangeShapeType="1"/>
          </p:cNvSpPr>
          <p:nvPr/>
        </p:nvSpPr>
        <p:spPr bwMode="auto">
          <a:xfrm>
            <a:off x="6202363" y="2779713"/>
            <a:ext cx="13255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0737" name="Line 18"/>
          <p:cNvSpPr>
            <a:spLocks noChangeShapeType="1"/>
          </p:cNvSpPr>
          <p:nvPr/>
        </p:nvSpPr>
        <p:spPr bwMode="auto">
          <a:xfrm>
            <a:off x="6199188" y="2725738"/>
            <a:ext cx="1327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0738" name="Line 31"/>
          <p:cNvSpPr>
            <a:spLocks noChangeShapeType="1"/>
          </p:cNvSpPr>
          <p:nvPr/>
        </p:nvSpPr>
        <p:spPr bwMode="auto">
          <a:xfrm>
            <a:off x="584200" y="1989138"/>
            <a:ext cx="0" cy="36004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0739" name="Rectangle 48"/>
          <p:cNvSpPr>
            <a:spLocks noChangeArrowheads="1"/>
          </p:cNvSpPr>
          <p:nvPr/>
        </p:nvSpPr>
        <p:spPr bwMode="auto">
          <a:xfrm>
            <a:off x="111125" y="133350"/>
            <a:ext cx="3675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/>
              <a:t>Kontenlehre - Bestandskonten</a:t>
            </a:r>
          </a:p>
        </p:txBody>
      </p:sp>
      <p:sp>
        <p:nvSpPr>
          <p:cNvPr id="30740" name="Line 49"/>
          <p:cNvSpPr>
            <a:spLocks noChangeShapeType="1"/>
          </p:cNvSpPr>
          <p:nvPr/>
        </p:nvSpPr>
        <p:spPr bwMode="auto">
          <a:xfrm>
            <a:off x="625475" y="4406900"/>
            <a:ext cx="2476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0741" name="Line 50"/>
          <p:cNvSpPr>
            <a:spLocks noChangeShapeType="1"/>
          </p:cNvSpPr>
          <p:nvPr/>
        </p:nvSpPr>
        <p:spPr bwMode="auto">
          <a:xfrm>
            <a:off x="1874838" y="4406900"/>
            <a:ext cx="0" cy="750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0742" name="Line 51"/>
          <p:cNvSpPr>
            <a:spLocks noChangeShapeType="1"/>
          </p:cNvSpPr>
          <p:nvPr/>
        </p:nvSpPr>
        <p:spPr bwMode="auto">
          <a:xfrm>
            <a:off x="627063" y="5630863"/>
            <a:ext cx="2476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0743" name="Line 52"/>
          <p:cNvSpPr>
            <a:spLocks noChangeShapeType="1"/>
          </p:cNvSpPr>
          <p:nvPr/>
        </p:nvSpPr>
        <p:spPr bwMode="auto">
          <a:xfrm>
            <a:off x="1835150" y="5661025"/>
            <a:ext cx="0" cy="750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0744" name="Line 53"/>
          <p:cNvSpPr>
            <a:spLocks noChangeShapeType="1"/>
          </p:cNvSpPr>
          <p:nvPr/>
        </p:nvSpPr>
        <p:spPr bwMode="auto">
          <a:xfrm>
            <a:off x="3357563" y="5630863"/>
            <a:ext cx="2476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0745" name="Line 54"/>
          <p:cNvSpPr>
            <a:spLocks noChangeShapeType="1"/>
          </p:cNvSpPr>
          <p:nvPr/>
        </p:nvSpPr>
        <p:spPr bwMode="auto">
          <a:xfrm>
            <a:off x="4595813" y="5630863"/>
            <a:ext cx="0" cy="8207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0746" name="Line 55"/>
          <p:cNvSpPr>
            <a:spLocks noChangeShapeType="1"/>
          </p:cNvSpPr>
          <p:nvPr/>
        </p:nvSpPr>
        <p:spPr bwMode="auto">
          <a:xfrm>
            <a:off x="3355975" y="4406900"/>
            <a:ext cx="2476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0747" name="Line 56"/>
          <p:cNvSpPr>
            <a:spLocks noChangeShapeType="1"/>
          </p:cNvSpPr>
          <p:nvPr/>
        </p:nvSpPr>
        <p:spPr bwMode="auto">
          <a:xfrm>
            <a:off x="4594225" y="4406900"/>
            <a:ext cx="0" cy="750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0748" name="Line 57"/>
          <p:cNvSpPr>
            <a:spLocks noChangeShapeType="1"/>
          </p:cNvSpPr>
          <p:nvPr/>
        </p:nvSpPr>
        <p:spPr bwMode="auto">
          <a:xfrm>
            <a:off x="6164263" y="5630863"/>
            <a:ext cx="2476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0749" name="Line 58"/>
          <p:cNvSpPr>
            <a:spLocks noChangeShapeType="1"/>
          </p:cNvSpPr>
          <p:nvPr/>
        </p:nvSpPr>
        <p:spPr bwMode="auto">
          <a:xfrm>
            <a:off x="7402513" y="5630863"/>
            <a:ext cx="0" cy="8207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0750" name="Line 59"/>
          <p:cNvSpPr>
            <a:spLocks noChangeShapeType="1"/>
          </p:cNvSpPr>
          <p:nvPr/>
        </p:nvSpPr>
        <p:spPr bwMode="auto">
          <a:xfrm>
            <a:off x="6162675" y="4406900"/>
            <a:ext cx="2476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0751" name="Line 60"/>
          <p:cNvSpPr>
            <a:spLocks noChangeShapeType="1"/>
          </p:cNvSpPr>
          <p:nvPr/>
        </p:nvSpPr>
        <p:spPr bwMode="auto">
          <a:xfrm>
            <a:off x="7400925" y="4406900"/>
            <a:ext cx="0" cy="750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0752" name="Text Box 61"/>
          <p:cNvSpPr txBox="1">
            <a:spLocks noChangeArrowheads="1"/>
          </p:cNvSpPr>
          <p:nvPr/>
        </p:nvSpPr>
        <p:spPr bwMode="auto">
          <a:xfrm>
            <a:off x="144463" y="2901950"/>
            <a:ext cx="9605962" cy="952500"/>
          </a:xfrm>
          <a:prstGeom prst="rect">
            <a:avLst/>
          </a:prstGeom>
          <a:noFill/>
          <a:ln w="9525" algn="ctr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sz="1400" i="1"/>
              <a:t>Geschäftsfälle: 	1. Kauf von Geschäftsausstattung (Zahlung durch Banküberweisung) um € 1.000,--.</a:t>
            </a:r>
          </a:p>
          <a:p>
            <a:pPr eaLnBrk="1" hangingPunct="1">
              <a:spcBef>
                <a:spcPct val="50000"/>
              </a:spcBef>
            </a:pPr>
            <a:r>
              <a:rPr lang="de-AT" sz="1400" i="1"/>
              <a:t>		2. Wir nehmen € 200,-- von der Bank und legen den Betrag in die Kassa.</a:t>
            </a:r>
          </a:p>
          <a:p>
            <a:pPr eaLnBrk="1" hangingPunct="1">
              <a:spcBef>
                <a:spcPct val="50000"/>
              </a:spcBef>
            </a:pPr>
            <a:r>
              <a:rPr lang="de-AT" sz="1400" i="1"/>
              <a:t>		3. Wir kaufen eine Maschine gegen spätere Bezahlung (Rechnung) um € 2.000,--.</a:t>
            </a:r>
            <a:endParaRPr lang="de-DE" sz="1400" i="1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319088"/>
            <a:ext cx="9251950" cy="568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5199063" y="1674813"/>
            <a:ext cx="3822700" cy="3600450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831850" y="1674813"/>
            <a:ext cx="3821113" cy="3600450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32772" name="Line 5"/>
          <p:cNvSpPr>
            <a:spLocks noChangeShapeType="1"/>
          </p:cNvSpPr>
          <p:nvPr/>
        </p:nvSpPr>
        <p:spPr bwMode="auto">
          <a:xfrm>
            <a:off x="5589588" y="4194175"/>
            <a:ext cx="2262187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2773" name="Line 6"/>
          <p:cNvSpPr>
            <a:spLocks noChangeShapeType="1"/>
          </p:cNvSpPr>
          <p:nvPr/>
        </p:nvSpPr>
        <p:spPr bwMode="auto">
          <a:xfrm flipV="1">
            <a:off x="1143000" y="4048125"/>
            <a:ext cx="296386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1065213" y="3689350"/>
            <a:ext cx="11144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200" b="1"/>
              <a:t>SOLL</a:t>
            </a:r>
            <a:endParaRPr lang="de-DE" sz="1200">
              <a:latin typeface="Arial" charset="0"/>
            </a:endParaRPr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3328988" y="3689350"/>
            <a:ext cx="935037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200" b="1"/>
              <a:t>HABEN</a:t>
            </a:r>
            <a:endParaRPr lang="de-DE" sz="1200">
              <a:latin typeface="Arial" charset="0"/>
            </a:endParaRPr>
          </a:p>
        </p:txBody>
      </p:sp>
      <p:sp>
        <p:nvSpPr>
          <p:cNvPr id="32776" name="Text Box 9"/>
          <p:cNvSpPr txBox="1">
            <a:spLocks noChangeArrowheads="1"/>
          </p:cNvSpPr>
          <p:nvPr/>
        </p:nvSpPr>
        <p:spPr bwMode="auto">
          <a:xfrm>
            <a:off x="1187450" y="4265613"/>
            <a:ext cx="3198813" cy="323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 sz="1200"/>
              <a:t>Anfangsbestand	Verminderung </a:t>
            </a:r>
            <a:endParaRPr lang="de-DE" sz="1200" b="1">
              <a:latin typeface="Arial" charset="0"/>
            </a:endParaRPr>
          </a:p>
        </p:txBody>
      </p:sp>
      <p:sp>
        <p:nvSpPr>
          <p:cNvPr id="32777" name="Text Box 10"/>
          <p:cNvSpPr txBox="1">
            <a:spLocks noChangeArrowheads="1"/>
          </p:cNvSpPr>
          <p:nvPr/>
        </p:nvSpPr>
        <p:spPr bwMode="auto">
          <a:xfrm>
            <a:off x="1187450" y="4552950"/>
            <a:ext cx="3119438" cy="431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 sz="1200"/>
              <a:t>Vermehrung 	Endbestand</a:t>
            </a:r>
            <a:endParaRPr lang="de-DE" sz="1200" b="1">
              <a:latin typeface="Arial" charset="0"/>
            </a:endParaRPr>
          </a:p>
        </p:txBody>
      </p:sp>
      <p:sp>
        <p:nvSpPr>
          <p:cNvPr id="32778" name="Line 11"/>
          <p:cNvSpPr>
            <a:spLocks noChangeShapeType="1"/>
          </p:cNvSpPr>
          <p:nvPr/>
        </p:nvSpPr>
        <p:spPr bwMode="auto">
          <a:xfrm>
            <a:off x="2625725" y="404971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auto">
          <a:xfrm>
            <a:off x="987425" y="2033588"/>
            <a:ext cx="3354388" cy="3365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sz="1600" b="1"/>
              <a:t>Aktives Bestandskonto</a:t>
            </a:r>
            <a:endParaRPr lang="de-DE" sz="1600" b="1"/>
          </a:p>
        </p:txBody>
      </p:sp>
      <p:sp>
        <p:nvSpPr>
          <p:cNvPr id="32780" name="Text Box 13"/>
          <p:cNvSpPr txBox="1">
            <a:spLocks noChangeArrowheads="1"/>
          </p:cNvSpPr>
          <p:nvPr/>
        </p:nvSpPr>
        <p:spPr bwMode="auto">
          <a:xfrm>
            <a:off x="908050" y="2536825"/>
            <a:ext cx="358775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sz="1400" b="1"/>
              <a:t>Beispiele:</a:t>
            </a:r>
            <a:r>
              <a:rPr lang="de-AT" sz="1400"/>
              <a:t> </a:t>
            </a:r>
            <a:r>
              <a:rPr lang="de-AT" sz="1200"/>
              <a:t>Kassa, Bank, Gebäude, Geschäftsausstattung,</a:t>
            </a:r>
            <a:endParaRPr lang="de-DE" sz="1200"/>
          </a:p>
        </p:txBody>
      </p:sp>
      <p:sp>
        <p:nvSpPr>
          <p:cNvPr id="32781" name="Text Box 14"/>
          <p:cNvSpPr txBox="1">
            <a:spLocks noChangeArrowheads="1"/>
          </p:cNvSpPr>
          <p:nvPr/>
        </p:nvSpPr>
        <p:spPr bwMode="auto">
          <a:xfrm>
            <a:off x="908050" y="3257550"/>
            <a:ext cx="3587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sz="1400" b="1"/>
              <a:t>Regeln:</a:t>
            </a:r>
            <a:endParaRPr lang="de-DE" sz="1400"/>
          </a:p>
        </p:txBody>
      </p:sp>
      <p:sp>
        <p:nvSpPr>
          <p:cNvPr id="32782" name="Line 15"/>
          <p:cNvSpPr>
            <a:spLocks noChangeShapeType="1"/>
          </p:cNvSpPr>
          <p:nvPr/>
        </p:nvSpPr>
        <p:spPr bwMode="auto">
          <a:xfrm flipV="1">
            <a:off x="5510213" y="4048125"/>
            <a:ext cx="29654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2783" name="Text Box 16"/>
          <p:cNvSpPr txBox="1">
            <a:spLocks noChangeArrowheads="1"/>
          </p:cNvSpPr>
          <p:nvPr/>
        </p:nvSpPr>
        <p:spPr bwMode="auto">
          <a:xfrm>
            <a:off x="5434013" y="3689350"/>
            <a:ext cx="11144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200" b="1"/>
              <a:t>SOLL</a:t>
            </a:r>
            <a:endParaRPr lang="de-DE" sz="1200">
              <a:latin typeface="Arial" charset="0"/>
            </a:endParaRPr>
          </a:p>
        </p:txBody>
      </p:sp>
      <p:sp>
        <p:nvSpPr>
          <p:cNvPr id="32784" name="Text Box 17"/>
          <p:cNvSpPr txBox="1">
            <a:spLocks noChangeArrowheads="1"/>
          </p:cNvSpPr>
          <p:nvPr/>
        </p:nvSpPr>
        <p:spPr bwMode="auto">
          <a:xfrm>
            <a:off x="7696200" y="3689350"/>
            <a:ext cx="9366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200" b="1"/>
              <a:t>HABEN</a:t>
            </a:r>
            <a:endParaRPr lang="de-DE" sz="1200">
              <a:latin typeface="Arial" charset="0"/>
            </a:endParaRPr>
          </a:p>
        </p:txBody>
      </p:sp>
      <p:sp>
        <p:nvSpPr>
          <p:cNvPr id="32785" name="Text Box 18"/>
          <p:cNvSpPr txBox="1">
            <a:spLocks noChangeArrowheads="1"/>
          </p:cNvSpPr>
          <p:nvPr/>
        </p:nvSpPr>
        <p:spPr bwMode="auto">
          <a:xfrm>
            <a:off x="5567363" y="4265613"/>
            <a:ext cx="3255962" cy="3603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 sz="1200"/>
              <a:t>Verminderung	Anfangsbestand</a:t>
            </a:r>
            <a:endParaRPr lang="de-DE" sz="1200" b="1">
              <a:latin typeface="Arial" charset="0"/>
            </a:endParaRPr>
          </a:p>
        </p:txBody>
      </p:sp>
      <p:sp>
        <p:nvSpPr>
          <p:cNvPr id="32786" name="Text Box 19"/>
          <p:cNvSpPr txBox="1">
            <a:spLocks noChangeArrowheads="1"/>
          </p:cNvSpPr>
          <p:nvPr/>
        </p:nvSpPr>
        <p:spPr bwMode="auto">
          <a:xfrm>
            <a:off x="5567363" y="4552950"/>
            <a:ext cx="3119437" cy="3603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de-DE" sz="1200"/>
              <a:t>Endbestand	Vermehrung</a:t>
            </a:r>
            <a:endParaRPr lang="de-DE" sz="1200" b="1">
              <a:latin typeface="Arial" charset="0"/>
            </a:endParaRPr>
          </a:p>
        </p:txBody>
      </p:sp>
      <p:sp>
        <p:nvSpPr>
          <p:cNvPr id="32787" name="Line 20"/>
          <p:cNvSpPr>
            <a:spLocks noChangeShapeType="1"/>
          </p:cNvSpPr>
          <p:nvPr/>
        </p:nvSpPr>
        <p:spPr bwMode="auto">
          <a:xfrm>
            <a:off x="6992938" y="404971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2788" name="Text Box 21"/>
          <p:cNvSpPr txBox="1">
            <a:spLocks noChangeArrowheads="1"/>
          </p:cNvSpPr>
          <p:nvPr/>
        </p:nvSpPr>
        <p:spPr bwMode="auto">
          <a:xfrm>
            <a:off x="5356225" y="2033588"/>
            <a:ext cx="3352800" cy="3365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sz="1600" b="1"/>
              <a:t>Passives Bestandskonto</a:t>
            </a:r>
            <a:endParaRPr lang="de-DE" sz="1600" b="1"/>
          </a:p>
        </p:txBody>
      </p:sp>
      <p:sp>
        <p:nvSpPr>
          <p:cNvPr id="32789" name="Text Box 22"/>
          <p:cNvSpPr txBox="1">
            <a:spLocks noChangeArrowheads="1"/>
          </p:cNvSpPr>
          <p:nvPr/>
        </p:nvSpPr>
        <p:spPr bwMode="auto">
          <a:xfrm>
            <a:off x="5276850" y="2536825"/>
            <a:ext cx="358775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sz="1400" b="1"/>
              <a:t>Beispiele:</a:t>
            </a:r>
            <a:r>
              <a:rPr lang="de-AT" sz="1400"/>
              <a:t> </a:t>
            </a:r>
            <a:r>
              <a:rPr lang="de-AT" sz="1200"/>
              <a:t>Lieferverbindlichkeiten, Darlehen, Kapital </a:t>
            </a:r>
            <a:endParaRPr lang="de-DE" sz="1200"/>
          </a:p>
        </p:txBody>
      </p:sp>
      <p:sp>
        <p:nvSpPr>
          <p:cNvPr id="32790" name="Text Box 23"/>
          <p:cNvSpPr txBox="1">
            <a:spLocks noChangeArrowheads="1"/>
          </p:cNvSpPr>
          <p:nvPr/>
        </p:nvSpPr>
        <p:spPr bwMode="auto">
          <a:xfrm>
            <a:off x="5276850" y="3257550"/>
            <a:ext cx="3587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sz="1400" b="1"/>
              <a:t>Regeln:</a:t>
            </a:r>
            <a:endParaRPr lang="de-DE" sz="1400"/>
          </a:p>
        </p:txBody>
      </p:sp>
      <p:sp>
        <p:nvSpPr>
          <p:cNvPr id="32791" name="Rectangle 24"/>
          <p:cNvSpPr>
            <a:spLocks noChangeArrowheads="1"/>
          </p:cNvSpPr>
          <p:nvPr/>
        </p:nvSpPr>
        <p:spPr bwMode="auto">
          <a:xfrm>
            <a:off x="111125" y="133350"/>
            <a:ext cx="4262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/>
              <a:t>Aktive und passive Bestandskonten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6"/>
          <p:cNvSpPr>
            <a:spLocks noChangeArrowheads="1"/>
          </p:cNvSpPr>
          <p:nvPr/>
        </p:nvSpPr>
        <p:spPr bwMode="auto">
          <a:xfrm>
            <a:off x="109538" y="168275"/>
            <a:ext cx="608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/>
              <a:t>Aktive - passive Bestandskonten - Buchungsregeln</a:t>
            </a:r>
          </a:p>
        </p:txBody>
      </p:sp>
      <p:sp>
        <p:nvSpPr>
          <p:cNvPr id="33795" name="Rectangle 32"/>
          <p:cNvSpPr>
            <a:spLocks noChangeArrowheads="1"/>
          </p:cNvSpPr>
          <p:nvPr/>
        </p:nvSpPr>
        <p:spPr bwMode="auto">
          <a:xfrm>
            <a:off x="7326313" y="6605588"/>
            <a:ext cx="2579687" cy="252412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r" defTabSz="762000"/>
            <a:r>
              <a:rPr lang="de-DE" sz="1000">
                <a:solidFill>
                  <a:schemeClr val="bg1"/>
                </a:solidFill>
              </a:rPr>
              <a:t>Folie </a:t>
            </a:r>
            <a:fld id="{55F55985-AAFD-4D3F-BE3A-47416D1113D9}" type="slidenum">
              <a:rPr lang="de-DE" sz="1000">
                <a:solidFill>
                  <a:schemeClr val="bg1"/>
                </a:solidFill>
              </a:rPr>
              <a:pPr algn="r" defTabSz="762000"/>
              <a:t>7</a:t>
            </a:fld>
            <a:endParaRPr lang="de-DE" sz="1000">
              <a:solidFill>
                <a:schemeClr val="bg1"/>
              </a:solidFill>
            </a:endParaRPr>
          </a:p>
        </p:txBody>
      </p:sp>
      <p:sp>
        <p:nvSpPr>
          <p:cNvPr id="33796" name="Rectangle 1091"/>
          <p:cNvSpPr>
            <a:spLocks noChangeArrowheads="1"/>
          </p:cNvSpPr>
          <p:nvPr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33797" name="Grafik 29" descr="bauerpoin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109538"/>
            <a:ext cx="12017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4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8" t="17168" r="2792" b="31209"/>
          <a:stretch>
            <a:fillRect/>
          </a:stretch>
        </p:blipFill>
        <p:spPr bwMode="auto">
          <a:xfrm>
            <a:off x="1293813" y="712788"/>
            <a:ext cx="7662862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33799" name="Picture 5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70" t="70313" b="11485"/>
          <a:stretch>
            <a:fillRect/>
          </a:stretch>
        </p:blipFill>
        <p:spPr bwMode="auto">
          <a:xfrm>
            <a:off x="1317625" y="4954588"/>
            <a:ext cx="7948613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ltiquf">
  <a:themeElements>
    <a:clrScheme name="">
      <a:dk1>
        <a:srgbClr val="000000"/>
      </a:dk1>
      <a:lt1>
        <a:srgbClr val="FFFFFF"/>
      </a:lt1>
      <a:dk2>
        <a:srgbClr val="00FFFF"/>
      </a:dk2>
      <a:lt2>
        <a:srgbClr val="000000"/>
      </a:lt2>
      <a:accent1>
        <a:srgbClr val="0000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AAAAFF"/>
      </a:accent5>
      <a:accent6>
        <a:srgbClr val="E70000"/>
      </a:accent6>
      <a:hlink>
        <a:srgbClr val="FF00FF"/>
      </a:hlink>
      <a:folHlink>
        <a:srgbClr val="C0C0C0"/>
      </a:folHlink>
    </a:clrScheme>
    <a:fontScheme name="multiqu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ultiquf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quf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c:\powerpnt\layout\farbovhd\multiquf.ppt</Template>
  <TotalTime>0</TotalTime>
  <Pages>45</Pages>
  <Words>230</Words>
  <Application>Microsoft Office PowerPoint</Application>
  <PresentationFormat>A4-Papier (210x297 mm)</PresentationFormat>
  <Paragraphs>97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Verdana</vt:lpstr>
      <vt:lpstr>Arial</vt:lpstr>
      <vt:lpstr>multiquf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Mag. Helmut Bauer</dc:creator>
  <cp:lastModifiedBy>BAUER Helmut</cp:lastModifiedBy>
  <cp:revision>160</cp:revision>
  <cp:lastPrinted>2013-11-14T09:17:51Z</cp:lastPrinted>
  <dcterms:created xsi:type="dcterms:W3CDTF">1996-06-07T13:56:40Z</dcterms:created>
  <dcterms:modified xsi:type="dcterms:W3CDTF">2013-11-29T13:18:25Z</dcterms:modified>
</cp:coreProperties>
</file>